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57" r:id="rId4"/>
    <p:sldId id="261" r:id="rId5"/>
    <p:sldId id="259" r:id="rId6"/>
    <p:sldId id="262" r:id="rId7"/>
    <p:sldId id="263" r:id="rId8"/>
    <p:sldId id="265" r:id="rId9"/>
    <p:sldId id="264" r:id="rId10"/>
    <p:sldId id="266" r:id="rId11"/>
    <p:sldId id="268" r:id="rId12"/>
    <p:sldId id="311" r:id="rId13"/>
    <p:sldId id="309" r:id="rId14"/>
    <p:sldId id="316" r:id="rId15"/>
    <p:sldId id="297" r:id="rId16"/>
    <p:sldId id="304" r:id="rId17"/>
    <p:sldId id="306" r:id="rId18"/>
    <p:sldId id="317" r:id="rId19"/>
    <p:sldId id="319" r:id="rId20"/>
    <p:sldId id="318" r:id="rId21"/>
    <p:sldId id="314" r:id="rId22"/>
    <p:sldId id="320" r:id="rId2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CC00"/>
    <a:srgbClr val="9EA1BD"/>
    <a:srgbClr val="132356"/>
    <a:srgbClr val="C5C7F9"/>
    <a:srgbClr val="0E1482"/>
    <a:srgbClr val="101690"/>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86870" autoAdjust="0"/>
  </p:normalViewPr>
  <p:slideViewPr>
    <p:cSldViewPr>
      <p:cViewPr varScale="1">
        <p:scale>
          <a:sx n="104" d="100"/>
          <a:sy n="104" d="100"/>
        </p:scale>
        <p:origin x="75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826"/>
          </a:xfrm>
          <a:prstGeom prst="rect">
            <a:avLst/>
          </a:prstGeom>
        </p:spPr>
        <p:txBody>
          <a:bodyPr vert="horz" lIns="92857" tIns="46429" rIns="92857" bIns="46429" rtlCol="0"/>
          <a:lstStyle>
            <a:lvl1pPr algn="l">
              <a:defRPr sz="1200"/>
            </a:lvl1pPr>
          </a:lstStyle>
          <a:p>
            <a:endParaRPr lang="en-US"/>
          </a:p>
        </p:txBody>
      </p:sp>
      <p:sp>
        <p:nvSpPr>
          <p:cNvPr id="3" name="Date Placeholder 2"/>
          <p:cNvSpPr>
            <a:spLocks noGrp="1"/>
          </p:cNvSpPr>
          <p:nvPr>
            <p:ph type="dt" idx="1"/>
          </p:nvPr>
        </p:nvSpPr>
        <p:spPr>
          <a:xfrm>
            <a:off x="3970938" y="1"/>
            <a:ext cx="3037840" cy="466826"/>
          </a:xfrm>
          <a:prstGeom prst="rect">
            <a:avLst/>
          </a:prstGeom>
        </p:spPr>
        <p:txBody>
          <a:bodyPr vert="horz" lIns="92857" tIns="46429" rIns="92857" bIns="46429" rtlCol="0"/>
          <a:lstStyle>
            <a:lvl1pPr algn="r">
              <a:defRPr sz="1200"/>
            </a:lvl1pPr>
          </a:lstStyle>
          <a:p>
            <a:fld id="{36E96C6C-FB78-4F79-8E82-7339B240A04D}" type="datetimeFigureOut">
              <a:rPr lang="en-US" smtClean="0"/>
              <a:t>12/14/2018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857" tIns="46429" rIns="92857" bIns="46429" rtlCol="0" anchor="ctr"/>
          <a:lstStyle/>
          <a:p>
            <a:endParaRPr lang="en-US"/>
          </a:p>
        </p:txBody>
      </p:sp>
      <p:sp>
        <p:nvSpPr>
          <p:cNvPr id="5" name="Notes Placeholder 4"/>
          <p:cNvSpPr>
            <a:spLocks noGrp="1"/>
          </p:cNvSpPr>
          <p:nvPr>
            <p:ph type="body" sz="quarter" idx="3"/>
          </p:nvPr>
        </p:nvSpPr>
        <p:spPr>
          <a:xfrm>
            <a:off x="701040" y="4474145"/>
            <a:ext cx="5608320" cy="3660808"/>
          </a:xfrm>
          <a:prstGeom prst="rect">
            <a:avLst/>
          </a:prstGeom>
        </p:spPr>
        <p:txBody>
          <a:bodyPr vert="horz" lIns="92857" tIns="46429" rIns="92857" bIns="4642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6"/>
            <a:ext cx="3037840" cy="466826"/>
          </a:xfrm>
          <a:prstGeom prst="rect">
            <a:avLst/>
          </a:prstGeom>
        </p:spPr>
        <p:txBody>
          <a:bodyPr vert="horz" lIns="92857" tIns="46429" rIns="92857" bIns="4642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576"/>
            <a:ext cx="3037840" cy="466826"/>
          </a:xfrm>
          <a:prstGeom prst="rect">
            <a:avLst/>
          </a:prstGeom>
        </p:spPr>
        <p:txBody>
          <a:bodyPr vert="horz" lIns="92857" tIns="46429" rIns="92857" bIns="46429" rtlCol="0" anchor="b"/>
          <a:lstStyle>
            <a:lvl1pPr algn="r">
              <a:defRPr sz="1200"/>
            </a:lvl1pPr>
          </a:lstStyle>
          <a:p>
            <a:fld id="{5587FCE4-D2A9-41F0-B1D1-F74B7FA16278}" type="slidenum">
              <a:rPr lang="en-US" smtClean="0"/>
              <a:t>‹#›</a:t>
            </a:fld>
            <a:endParaRPr lang="en-US"/>
          </a:p>
        </p:txBody>
      </p:sp>
    </p:spTree>
    <p:extLst>
      <p:ext uri="{BB962C8B-B14F-4D97-AF65-F5344CB8AC3E}">
        <p14:creationId xmlns:p14="http://schemas.microsoft.com/office/powerpoint/2010/main" val="173275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7FCE4-D2A9-41F0-B1D1-F74B7FA16278}" type="slidenum">
              <a:rPr lang="en-US" smtClean="0"/>
              <a:t>1</a:t>
            </a:fld>
            <a:endParaRPr lang="en-US"/>
          </a:p>
        </p:txBody>
      </p:sp>
    </p:spTree>
    <p:extLst>
      <p:ext uri="{BB962C8B-B14F-4D97-AF65-F5344CB8AC3E}">
        <p14:creationId xmlns:p14="http://schemas.microsoft.com/office/powerpoint/2010/main" val="237733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87FCE4-D2A9-41F0-B1D1-F74B7FA16278}" type="slidenum">
              <a:rPr lang="en-US" smtClean="0"/>
              <a:t>10</a:t>
            </a:fld>
            <a:endParaRPr lang="en-US"/>
          </a:p>
        </p:txBody>
      </p:sp>
    </p:spTree>
    <p:extLst>
      <p:ext uri="{BB962C8B-B14F-4D97-AF65-F5344CB8AC3E}">
        <p14:creationId xmlns:p14="http://schemas.microsoft.com/office/powerpoint/2010/main" val="74911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Users must complete a Tool A analysis 1</a:t>
            </a:r>
            <a:r>
              <a:rPr lang="en-US" baseline="30000" dirty="0"/>
              <a:t>st</a:t>
            </a:r>
            <a:endParaRPr lang="en-US" dirty="0"/>
          </a:p>
          <a:p>
            <a:pPr marL="171450" indent="-171450">
              <a:buFont typeface="Arial" panose="020B0604020202020204" pitchFamily="34" charset="0"/>
              <a:buChar char="•"/>
            </a:pPr>
            <a:r>
              <a:rPr lang="en-US" dirty="0"/>
              <a:t>The user then uploads their Tool A file into the Tool B file</a:t>
            </a:r>
          </a:p>
          <a:p>
            <a:pPr marL="171450" indent="-171450">
              <a:buFont typeface="Arial" panose="020B0604020202020204" pitchFamily="34" charset="0"/>
              <a:buChar char="•"/>
            </a:pPr>
            <a:r>
              <a:rPr lang="en-US" dirty="0"/>
              <a:t>Once “Tool A” file is uploaded, you can then move onto alternatives analysis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87FCE4-D2A9-41F0-B1D1-F74B7FA16278}" type="slidenum">
              <a:rPr lang="en-US" smtClean="0"/>
              <a:t>11</a:t>
            </a:fld>
            <a:endParaRPr lang="en-US"/>
          </a:p>
        </p:txBody>
      </p:sp>
    </p:spTree>
    <p:extLst>
      <p:ext uri="{BB962C8B-B14F-4D97-AF65-F5344CB8AC3E}">
        <p14:creationId xmlns:p14="http://schemas.microsoft.com/office/powerpoint/2010/main" val="390634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point of Design PM meeting is the design exception example. </a:t>
            </a:r>
          </a:p>
        </p:txBody>
      </p:sp>
      <p:sp>
        <p:nvSpPr>
          <p:cNvPr id="4" name="Slide Number Placeholder 3"/>
          <p:cNvSpPr>
            <a:spLocks noGrp="1"/>
          </p:cNvSpPr>
          <p:nvPr>
            <p:ph type="sldNum" sz="quarter" idx="10"/>
          </p:nvPr>
        </p:nvSpPr>
        <p:spPr/>
        <p:txBody>
          <a:bodyPr/>
          <a:lstStyle/>
          <a:p>
            <a:fld id="{8067BD5A-4228-48FC-AC7A-DE82F4E0D126}" type="slidenum">
              <a:rPr lang="en-US" smtClean="0"/>
              <a:t>12</a:t>
            </a:fld>
            <a:endParaRPr lang="en-US"/>
          </a:p>
        </p:txBody>
      </p:sp>
    </p:spTree>
    <p:extLst>
      <p:ext uri="{BB962C8B-B14F-4D97-AF65-F5344CB8AC3E}">
        <p14:creationId xmlns:p14="http://schemas.microsoft.com/office/powerpoint/2010/main" val="411631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7BD5A-4228-48FC-AC7A-DE82F4E0D126}" type="slidenum">
              <a:rPr lang="en-US" smtClean="0"/>
              <a:t>13</a:t>
            </a:fld>
            <a:endParaRPr lang="en-US"/>
          </a:p>
        </p:txBody>
      </p:sp>
    </p:spTree>
    <p:extLst>
      <p:ext uri="{BB962C8B-B14F-4D97-AF65-F5344CB8AC3E}">
        <p14:creationId xmlns:p14="http://schemas.microsoft.com/office/powerpoint/2010/main" val="112599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Pick your best model option. In Pennsylvania it is always county. </a:t>
            </a:r>
          </a:p>
          <a:p>
            <a:pPr marL="171450" indent="-171450">
              <a:buFont typeface="Arial" panose="020B0604020202020204" pitchFamily="34" charset="0"/>
              <a:buChar char="•"/>
            </a:pPr>
            <a:r>
              <a:rPr lang="en-US" dirty="0"/>
              <a:t>Tool can be used by other states since it does have the national models</a:t>
            </a:r>
          </a:p>
          <a:p>
            <a:pPr marL="171450" indent="-171450">
              <a:buFont typeface="Arial" panose="020B0604020202020204" pitchFamily="34" charset="0"/>
              <a:buChar char="•"/>
            </a:pPr>
            <a:r>
              <a:rPr lang="en-US" dirty="0"/>
              <a:t>Do not enter anything into the blue when using PA SPFs. </a:t>
            </a:r>
          </a:p>
          <a:p>
            <a:pPr marL="171450" indent="-171450">
              <a:buFont typeface="Arial" panose="020B0604020202020204" pitchFamily="34" charset="0"/>
              <a:buChar char="•"/>
            </a:pPr>
            <a:r>
              <a:rPr lang="en-US" dirty="0"/>
              <a:t>It will change your answer and affect the accuracy. </a:t>
            </a:r>
          </a:p>
          <a:p>
            <a:pPr marL="171450" indent="-171450">
              <a:buFont typeface="Arial" panose="020B0604020202020204" pitchFamily="34" charset="0"/>
              <a:buChar char="•"/>
            </a:pPr>
            <a:r>
              <a:rPr lang="en-US" dirty="0"/>
              <a:t>The change in these conditions will be accounted for in the part D analysis using cross-sectional part D CMFs. </a:t>
            </a:r>
          </a:p>
        </p:txBody>
      </p:sp>
      <p:sp>
        <p:nvSpPr>
          <p:cNvPr id="4" name="Slide Number Placeholder 3"/>
          <p:cNvSpPr>
            <a:spLocks noGrp="1"/>
          </p:cNvSpPr>
          <p:nvPr>
            <p:ph type="sldNum" sz="quarter" idx="10"/>
          </p:nvPr>
        </p:nvSpPr>
        <p:spPr/>
        <p:txBody>
          <a:bodyPr/>
          <a:lstStyle/>
          <a:p>
            <a:fld id="{8067BD5A-4228-48FC-AC7A-DE82F4E0D126}" type="slidenum">
              <a:rPr lang="en-US" smtClean="0"/>
              <a:t>14</a:t>
            </a:fld>
            <a:endParaRPr lang="en-US"/>
          </a:p>
        </p:txBody>
      </p:sp>
    </p:spTree>
    <p:extLst>
      <p:ext uri="{BB962C8B-B14F-4D97-AF65-F5344CB8AC3E}">
        <p14:creationId xmlns:p14="http://schemas.microsoft.com/office/powerpoint/2010/main" val="326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explain if you multiply by 10. </a:t>
            </a:r>
          </a:p>
          <a:p>
            <a:r>
              <a:rPr lang="en-US" dirty="0"/>
              <a:t>Say over a 10 year period we would </a:t>
            </a:r>
            <a:r>
              <a:rPr lang="en-US" i="0" u="sng" dirty="0"/>
              <a:t>expect</a:t>
            </a:r>
            <a:r>
              <a:rPr lang="en-US" dirty="0"/>
              <a:t> to have around</a:t>
            </a:r>
            <a:r>
              <a:rPr lang="en-US" baseline="0" dirty="0"/>
              <a:t> 16.8 fatal &amp; injury crashes compared to the </a:t>
            </a:r>
            <a:r>
              <a:rPr lang="en-US" u="sng" baseline="0" dirty="0"/>
              <a:t>observed</a:t>
            </a:r>
            <a:r>
              <a:rPr lang="en-US" baseline="0" dirty="0"/>
              <a:t> trend of 20.0 F&amp;I crashes over a 10 year period. The </a:t>
            </a:r>
            <a:r>
              <a:rPr lang="en-US" u="sng" baseline="0" dirty="0"/>
              <a:t>predicted</a:t>
            </a:r>
            <a:r>
              <a:rPr lang="en-US" baseline="0" dirty="0"/>
              <a:t> model for similar facilities is 15.5 F&amp; I crashes. </a:t>
            </a:r>
            <a:endParaRPr lang="en-US" dirty="0"/>
          </a:p>
        </p:txBody>
      </p:sp>
      <p:sp>
        <p:nvSpPr>
          <p:cNvPr id="4" name="Slide Number Placeholder 3"/>
          <p:cNvSpPr>
            <a:spLocks noGrp="1"/>
          </p:cNvSpPr>
          <p:nvPr>
            <p:ph type="sldNum" sz="quarter" idx="10"/>
          </p:nvPr>
        </p:nvSpPr>
        <p:spPr/>
        <p:txBody>
          <a:bodyPr/>
          <a:lstStyle/>
          <a:p>
            <a:fld id="{8067BD5A-4228-48FC-AC7A-DE82F4E0D126}" type="slidenum">
              <a:rPr lang="en-US" smtClean="0"/>
              <a:t>15</a:t>
            </a:fld>
            <a:endParaRPr lang="en-US"/>
          </a:p>
        </p:txBody>
      </p:sp>
    </p:spTree>
    <p:extLst>
      <p:ext uri="{BB962C8B-B14F-4D97-AF65-F5344CB8AC3E}">
        <p14:creationId xmlns:p14="http://schemas.microsoft.com/office/powerpoint/2010/main" val="87644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7BD5A-4228-48FC-AC7A-DE82F4E0D126}" type="slidenum">
              <a:rPr lang="en-US" smtClean="0"/>
              <a:t>16</a:t>
            </a:fld>
            <a:endParaRPr lang="en-US"/>
          </a:p>
        </p:txBody>
      </p:sp>
    </p:spTree>
    <p:extLst>
      <p:ext uri="{BB962C8B-B14F-4D97-AF65-F5344CB8AC3E}">
        <p14:creationId xmlns:p14="http://schemas.microsoft.com/office/powerpoint/2010/main" val="170060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PennDOT HSM Analysis Tool now has CMF ID numbers for part D CMFs to check validity of CMF selected for project. </a:t>
            </a:r>
          </a:p>
        </p:txBody>
      </p:sp>
      <p:sp>
        <p:nvSpPr>
          <p:cNvPr id="4" name="Slide Number Placeholder 3"/>
          <p:cNvSpPr>
            <a:spLocks noGrp="1"/>
          </p:cNvSpPr>
          <p:nvPr>
            <p:ph type="sldNum" sz="quarter" idx="10"/>
          </p:nvPr>
        </p:nvSpPr>
        <p:spPr/>
        <p:txBody>
          <a:bodyPr/>
          <a:lstStyle/>
          <a:p>
            <a:fld id="{8067BD5A-4228-48FC-AC7A-DE82F4E0D126}" type="slidenum">
              <a:rPr lang="en-US" smtClean="0"/>
              <a:t>17</a:t>
            </a:fld>
            <a:endParaRPr lang="en-US"/>
          </a:p>
        </p:txBody>
      </p:sp>
    </p:spTree>
    <p:extLst>
      <p:ext uri="{BB962C8B-B14F-4D97-AF65-F5344CB8AC3E}">
        <p14:creationId xmlns:p14="http://schemas.microsoft.com/office/powerpoint/2010/main" val="248226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optimization of the 26 feet wide pavement which only involves where you will paint your new edge line.</a:t>
            </a:r>
          </a:p>
          <a:p>
            <a:pPr marL="171450" indent="-171450">
              <a:buFont typeface="Arial" panose="020B0604020202020204" pitchFamily="34" charset="0"/>
              <a:buChar char="•"/>
            </a:pPr>
            <a:r>
              <a:rPr lang="en-US" dirty="0"/>
              <a:t> You would also need to complete this for the design minimum option which comes 11feet/4feet which calculates to a CMF of 0.78.</a:t>
            </a:r>
          </a:p>
          <a:p>
            <a:pPr marL="171450" indent="-171450">
              <a:buFont typeface="Arial" panose="020B0604020202020204" pitchFamily="34" charset="0"/>
              <a:buChar char="•"/>
            </a:pPr>
            <a:r>
              <a:rPr lang="en-US" dirty="0"/>
              <a:t>Although the design minimum has the best Part D CMF value, it does cost a lot more and involves acquiring right away which could delay the project. </a:t>
            </a:r>
          </a:p>
          <a:p>
            <a:pPr marL="171450" indent="-171450">
              <a:buFont typeface="Arial" panose="020B0604020202020204" pitchFamily="34" charset="0"/>
              <a:buChar char="•"/>
            </a:pPr>
            <a:r>
              <a:rPr lang="en-US" dirty="0"/>
              <a:t>The next slides cover the BCA.</a:t>
            </a:r>
          </a:p>
        </p:txBody>
      </p:sp>
      <p:sp>
        <p:nvSpPr>
          <p:cNvPr id="4" name="Slide Number Placeholder 3"/>
          <p:cNvSpPr>
            <a:spLocks noGrp="1"/>
          </p:cNvSpPr>
          <p:nvPr>
            <p:ph type="sldNum" sz="quarter" idx="10"/>
          </p:nvPr>
        </p:nvSpPr>
        <p:spPr/>
        <p:txBody>
          <a:bodyPr/>
          <a:lstStyle/>
          <a:p>
            <a:fld id="{8067BD5A-4228-48FC-AC7A-DE82F4E0D126}" type="slidenum">
              <a:rPr lang="en-US" smtClean="0"/>
              <a:t>18</a:t>
            </a:fld>
            <a:endParaRPr lang="en-US"/>
          </a:p>
        </p:txBody>
      </p:sp>
    </p:spTree>
    <p:extLst>
      <p:ext uri="{BB962C8B-B14F-4D97-AF65-F5344CB8AC3E}">
        <p14:creationId xmlns:p14="http://schemas.microsoft.com/office/powerpoint/2010/main" val="173852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over 80 Part D CMFs loaded into the Tool B.</a:t>
            </a:r>
          </a:p>
          <a:p>
            <a:pPr marL="171450" indent="-171450">
              <a:buFont typeface="Arial" panose="020B0604020202020204" pitchFamily="34" charset="0"/>
              <a:buChar char="•"/>
            </a:pPr>
            <a:r>
              <a:rPr lang="en-US" dirty="0"/>
              <a:t>You can add up to 3 customized CMFs</a:t>
            </a:r>
          </a:p>
          <a:p>
            <a:pPr marL="171450" indent="-171450">
              <a:buFont typeface="Arial" panose="020B0604020202020204" pitchFamily="34" charset="0"/>
              <a:buChar char="•"/>
            </a:pPr>
            <a:r>
              <a:rPr lang="en-US" dirty="0"/>
              <a:t>If necessary, you can go into the spreadsheets and change the Countermeasures in the spreadsheets if certain CMFs are not being used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87FCE4-D2A9-41F0-B1D1-F74B7FA16278}" type="slidenum">
              <a:rPr lang="en-US" smtClean="0"/>
              <a:t>19</a:t>
            </a:fld>
            <a:endParaRPr lang="en-US"/>
          </a:p>
        </p:txBody>
      </p:sp>
    </p:spTree>
    <p:extLst>
      <p:ext uri="{BB962C8B-B14F-4D97-AF65-F5344CB8AC3E}">
        <p14:creationId xmlns:p14="http://schemas.microsoft.com/office/powerpoint/2010/main" val="17152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7FCE4-D2A9-41F0-B1D1-F74B7FA16278}" type="slidenum">
              <a:rPr lang="en-US" smtClean="0"/>
              <a:t>2</a:t>
            </a:fld>
            <a:endParaRPr lang="en-US"/>
          </a:p>
        </p:txBody>
      </p:sp>
    </p:spTree>
    <p:extLst>
      <p:ext uri="{BB962C8B-B14F-4D97-AF65-F5344CB8AC3E}">
        <p14:creationId xmlns:p14="http://schemas.microsoft.com/office/powerpoint/2010/main" val="258408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Shows option #3, the Design Minimum Criteria. </a:t>
            </a:r>
          </a:p>
          <a:p>
            <a:pPr marL="171450" indent="-171450">
              <a:buFont typeface="Arial" panose="020B0604020202020204" pitchFamily="34" charset="0"/>
              <a:buChar char="•"/>
            </a:pPr>
            <a:r>
              <a:rPr lang="en-US" sz="1100" dirty="0"/>
              <a:t>CMF ID #1905 will be changed to CMF ID # 2436 or #2438, “Install chevrons signs on horizontal curves” in next tool </a:t>
            </a:r>
            <a:r>
              <a:rPr lang="en-US" sz="1100"/>
              <a:t>update (2019</a:t>
            </a:r>
            <a:r>
              <a:rPr lang="en-US" sz="1100" dirty="0"/>
              <a:t>)</a:t>
            </a:r>
          </a:p>
          <a:p>
            <a:pPr marL="628650" lvl="1" indent="-171450">
              <a:buFont typeface="Arial" panose="020B0604020202020204" pitchFamily="34" charset="0"/>
              <a:buChar char="•"/>
            </a:pPr>
            <a:r>
              <a:rPr lang="en-US" sz="1100" dirty="0"/>
              <a:t>#2436 CMF = 0.96 for all crash severity,  for all roadway types, on 2-lane undivided rural roadways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#2438 CMF = 0.84 for F&amp;I crash severity,  for all roadway types, on 2-lane undivided rural roadways</a:t>
            </a:r>
          </a:p>
          <a:p>
            <a:pPr marL="628650" lvl="1" indent="-171450">
              <a:buFont typeface="Arial" panose="020B0604020202020204" pitchFamily="34" charset="0"/>
              <a:buChar char="•"/>
            </a:pPr>
            <a:r>
              <a:rPr lang="en-US" sz="1100" dirty="0"/>
              <a:t>#1905 CMF = 0.592 for all crash severities and types, but only for freeways and expressways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67BD5A-4228-48FC-AC7A-DE82F4E0D126}" type="slidenum">
              <a:rPr lang="en-US" smtClean="0"/>
              <a:t>20</a:t>
            </a:fld>
            <a:endParaRPr lang="en-US"/>
          </a:p>
        </p:txBody>
      </p:sp>
    </p:spTree>
    <p:extLst>
      <p:ext uri="{BB962C8B-B14F-4D97-AF65-F5344CB8AC3E}">
        <p14:creationId xmlns:p14="http://schemas.microsoft.com/office/powerpoint/2010/main" val="34989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07" indent="-174107">
              <a:buFont typeface="Arial" panose="020B0604020202020204" pitchFamily="34" charset="0"/>
              <a:buChar char="•"/>
            </a:pPr>
            <a:r>
              <a:rPr lang="en-US" dirty="0"/>
              <a:t>All options include curve warning signs for $5,000</a:t>
            </a:r>
          </a:p>
          <a:p>
            <a:pPr marL="174107" indent="-174107">
              <a:buFont typeface="Arial" panose="020B0604020202020204" pitchFamily="34" charset="0"/>
              <a:buChar char="•"/>
            </a:pPr>
            <a:r>
              <a:rPr lang="en-US" dirty="0"/>
              <a:t>Option 1: 26 feet wide [11ft lanes w/2ft</a:t>
            </a:r>
            <a:r>
              <a:rPr lang="en-US" baseline="0" dirty="0"/>
              <a:t> shoulders = $415,000 w/ 10 year service life</a:t>
            </a:r>
          </a:p>
          <a:p>
            <a:pPr marL="174107" indent="-174107">
              <a:buFont typeface="Arial" panose="020B0604020202020204" pitchFamily="34" charset="0"/>
              <a:buChar char="•"/>
            </a:pPr>
            <a:r>
              <a:rPr lang="en-US" dirty="0"/>
              <a:t>Option 2: 26 feet wide [12ft lanes w/1ft</a:t>
            </a:r>
            <a:r>
              <a:rPr lang="en-US" baseline="0" dirty="0"/>
              <a:t> shoulders = $415,000 w/ 10 year service life</a:t>
            </a:r>
          </a:p>
          <a:p>
            <a:pPr marL="174107" indent="-174107">
              <a:buFont typeface="Arial" panose="020B0604020202020204" pitchFamily="34" charset="0"/>
              <a:buChar char="•"/>
            </a:pPr>
            <a:r>
              <a:rPr lang="en-US" dirty="0"/>
              <a:t>Option 3: 30 feet wide [11ft lanes w/4ft</a:t>
            </a:r>
            <a:r>
              <a:rPr lang="en-US" baseline="0" dirty="0"/>
              <a:t> shoulders = $1,015,000 w/ 10 year service life</a:t>
            </a:r>
          </a:p>
          <a:p>
            <a:pPr marL="631307" lvl="1" indent="-174107">
              <a:buFont typeface="Arial" panose="020B0604020202020204" pitchFamily="34" charset="0"/>
              <a:buChar char="•"/>
            </a:pPr>
            <a:r>
              <a:rPr lang="en-US" baseline="0" dirty="0"/>
              <a:t>Requires $250K more for widening &amp; another $350K for ROW</a:t>
            </a:r>
          </a:p>
          <a:p>
            <a:pPr marL="174107" indent="-174107">
              <a:buFont typeface="Arial" panose="020B0604020202020204" pitchFamily="34" charset="0"/>
              <a:buChar char="•"/>
            </a:pPr>
            <a:r>
              <a:rPr lang="en-US" baseline="0" dirty="0"/>
              <a:t>Option 1 is the best option due to the BCR being 2.2 times better than the Design Minimum option. It will likely be quicker to build since there will not be any ROW issues thus having a quicker impact on safety. This would justify the design exception from a safety aspect. </a:t>
            </a:r>
          </a:p>
          <a:p>
            <a:pPr marL="464287" lvl="1"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8067BD5A-4228-48FC-AC7A-DE82F4E0D126}" type="slidenum">
              <a:rPr lang="en-US" smtClean="0"/>
              <a:t>21</a:t>
            </a:fld>
            <a:endParaRPr lang="en-US"/>
          </a:p>
        </p:txBody>
      </p:sp>
    </p:spTree>
    <p:extLst>
      <p:ext uri="{BB962C8B-B14F-4D97-AF65-F5344CB8AC3E}">
        <p14:creationId xmlns:p14="http://schemas.microsoft.com/office/powerpoint/2010/main" val="2808580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7BD5A-4228-48FC-AC7A-DE82F4E0D126}" type="slidenum">
              <a:rPr lang="en-US" smtClean="0"/>
              <a:t>22</a:t>
            </a:fld>
            <a:endParaRPr lang="en-US"/>
          </a:p>
        </p:txBody>
      </p:sp>
    </p:spTree>
    <p:extLst>
      <p:ext uri="{BB962C8B-B14F-4D97-AF65-F5344CB8AC3E}">
        <p14:creationId xmlns:p14="http://schemas.microsoft.com/office/powerpoint/2010/main" val="370602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7FCE4-D2A9-41F0-B1D1-F74B7FA16278}" type="slidenum">
              <a:rPr lang="en-US" smtClean="0"/>
              <a:t>3</a:t>
            </a:fld>
            <a:endParaRPr lang="en-US"/>
          </a:p>
        </p:txBody>
      </p:sp>
    </p:spTree>
    <p:extLst>
      <p:ext uri="{BB962C8B-B14F-4D97-AF65-F5344CB8AC3E}">
        <p14:creationId xmlns:p14="http://schemas.microsoft.com/office/powerpoint/2010/main" val="408189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is intended to provide guidance on the use of the Pennsylvania CMF Guide and other available resources, and provide a roadmap for the</a:t>
            </a:r>
          </a:p>
          <a:p>
            <a:r>
              <a:rPr lang="en-US" dirty="0"/>
              <a:t>practitioner to use in identifying, selecting, and applying CMFs for use in estimating the safety performance of changes to Pennsylvania’s highway and street network.</a:t>
            </a:r>
          </a:p>
        </p:txBody>
      </p:sp>
      <p:sp>
        <p:nvSpPr>
          <p:cNvPr id="4" name="Slide Number Placeholder 3"/>
          <p:cNvSpPr>
            <a:spLocks noGrp="1"/>
          </p:cNvSpPr>
          <p:nvPr>
            <p:ph type="sldNum" sz="quarter" idx="10"/>
          </p:nvPr>
        </p:nvSpPr>
        <p:spPr/>
        <p:txBody>
          <a:bodyPr/>
          <a:lstStyle/>
          <a:p>
            <a:fld id="{5587FCE4-D2A9-41F0-B1D1-F74B7FA16278}" type="slidenum">
              <a:rPr lang="en-US" smtClean="0"/>
              <a:t>4</a:t>
            </a:fld>
            <a:endParaRPr lang="en-US"/>
          </a:p>
        </p:txBody>
      </p:sp>
    </p:spTree>
    <p:extLst>
      <p:ext uri="{BB962C8B-B14F-4D97-AF65-F5344CB8AC3E}">
        <p14:creationId xmlns:p14="http://schemas.microsoft.com/office/powerpoint/2010/main" val="407679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a:p>
            <a:r>
              <a:rPr lang="en-US" dirty="0"/>
              <a:t>We</a:t>
            </a:r>
            <a:r>
              <a:rPr lang="en-US" baseline="0" dirty="0"/>
              <a:t> mentioned that the guide contains only high-quality CMFs. To determine the quality of each CMF, we employed the rating system developed by the CMF Clearinghouse. In this system, each CMF is given a star rating between 1 and 5, where 1 is the worst and 5 is the best. This rating is based on five characteristics of the CMFs:</a:t>
            </a:r>
          </a:p>
          <a:p>
            <a:pPr marL="171450" indent="-171450">
              <a:buFontTx/>
              <a:buChar char="-"/>
            </a:pPr>
            <a:r>
              <a:rPr lang="en-US" baseline="0" dirty="0"/>
              <a:t>Study design (which we talked about earlier)</a:t>
            </a:r>
          </a:p>
          <a:p>
            <a:pPr marL="171450" indent="-171450">
              <a:buFontTx/>
              <a:buChar char="-"/>
            </a:pPr>
            <a:r>
              <a:rPr lang="en-US" baseline="0" dirty="0"/>
              <a:t>Sample size (number of crashes / locations considered)</a:t>
            </a:r>
          </a:p>
          <a:p>
            <a:pPr marL="171450" indent="-171450">
              <a:buFontTx/>
              <a:buChar char="-"/>
            </a:pPr>
            <a:r>
              <a:rPr lang="en-US" baseline="0" dirty="0"/>
              <a:t>Standard error of the CMF (lower is better)</a:t>
            </a:r>
          </a:p>
          <a:p>
            <a:pPr marL="171450" indent="-171450">
              <a:buFontTx/>
              <a:buChar char="-"/>
            </a:pPr>
            <a:r>
              <a:rPr lang="en-US" baseline="0" dirty="0"/>
              <a:t>Potential for bias in the estimates (perhaps due to data collection or other factors that might yield an inaccurate measure)</a:t>
            </a:r>
          </a:p>
          <a:p>
            <a:pPr marL="171450" indent="-171450">
              <a:buFontTx/>
              <a:buChar char="-"/>
            </a:pPr>
            <a:r>
              <a:rPr lang="en-US" baseline="0" dirty="0"/>
              <a:t>Data source (small geographic region vs. large geographic region)</a:t>
            </a:r>
          </a:p>
          <a:p>
            <a:pPr marL="0" indent="0">
              <a:buFontTx/>
              <a:buNone/>
            </a:pPr>
            <a:endParaRPr lang="en-US" baseline="0" dirty="0"/>
          </a:p>
          <a:p>
            <a:pPr marL="0" indent="0">
              <a:buFontTx/>
              <a:buNone/>
            </a:pPr>
            <a:r>
              <a:rPr lang="en-US" baseline="0" dirty="0"/>
              <a:t>Only CMFs rated a 3-star or higher are included in the guide. However, the guide contains a list of low quality CMFs and their sources for countermeasures that did not have higher-quality CMFs. This can provide an analyst with a reference if they are interested in these particular countermeasures. However, we do not recommend that these lower-quality CMFs be applied for safety applications in PA. </a:t>
            </a:r>
            <a:endParaRPr lang="en-US" dirty="0"/>
          </a:p>
          <a:p>
            <a:endParaRPr lang="en-US" dirty="0"/>
          </a:p>
        </p:txBody>
      </p:sp>
      <p:sp>
        <p:nvSpPr>
          <p:cNvPr id="4" name="Slide Number Placeholder 3"/>
          <p:cNvSpPr>
            <a:spLocks noGrp="1"/>
          </p:cNvSpPr>
          <p:nvPr>
            <p:ph type="sldNum" sz="quarter" idx="10"/>
          </p:nvPr>
        </p:nvSpPr>
        <p:spPr/>
        <p:txBody>
          <a:bodyPr/>
          <a:lstStyle/>
          <a:p>
            <a:fld id="{5587FCE4-D2A9-41F0-B1D1-F74B7FA16278}" type="slidenum">
              <a:rPr lang="en-US" smtClean="0"/>
              <a:t>5</a:t>
            </a:fld>
            <a:endParaRPr lang="en-US"/>
          </a:p>
        </p:txBody>
      </p:sp>
    </p:spTree>
    <p:extLst>
      <p:ext uri="{BB962C8B-B14F-4D97-AF65-F5344CB8AC3E}">
        <p14:creationId xmlns:p14="http://schemas.microsoft.com/office/powerpoint/2010/main" val="18576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CMF guide is split into 19 tables…the categorization used here is the same as provided by the FHWA CMF Clearinghouse. This was done for consistency and to help an analyst look up the CMF in the clearinghouse if more detailed information is desired (e.g., if the analyst wants to find the exact reference that the CMF came from). </a:t>
            </a:r>
          </a:p>
          <a:p>
            <a:endParaRPr lang="en-US" baseline="0" dirty="0"/>
          </a:p>
          <a:p>
            <a:r>
              <a:rPr lang="en-US" dirty="0"/>
              <a:t>Note that individual countermeasures are not duplicated across tables and an analyst might have to check multiple tables to find a specific countermeasure. For example, CMFs for countermeasures at intersections with rail crossings can be found in both the table for Intersection Traffic Control and Railroad Grade Crossings.</a:t>
            </a:r>
            <a:endParaRPr lang="en-US" baseline="0" dirty="0"/>
          </a:p>
          <a:p>
            <a:endParaRPr lang="en-US" dirty="0"/>
          </a:p>
        </p:txBody>
      </p:sp>
      <p:sp>
        <p:nvSpPr>
          <p:cNvPr id="4" name="Slide Number Placeholder 3"/>
          <p:cNvSpPr>
            <a:spLocks noGrp="1"/>
          </p:cNvSpPr>
          <p:nvPr>
            <p:ph type="sldNum" sz="quarter" idx="10"/>
          </p:nvPr>
        </p:nvSpPr>
        <p:spPr/>
        <p:txBody>
          <a:bodyPr/>
          <a:lstStyle/>
          <a:p>
            <a:fld id="{5587FCE4-D2A9-41F0-B1D1-F74B7FA16278}" type="slidenum">
              <a:rPr lang="en-US" smtClean="0"/>
              <a:t>6</a:t>
            </a:fld>
            <a:endParaRPr lang="en-US"/>
          </a:p>
        </p:txBody>
      </p:sp>
    </p:spTree>
    <p:extLst>
      <p:ext uri="{BB962C8B-B14F-4D97-AF65-F5344CB8AC3E}">
        <p14:creationId xmlns:p14="http://schemas.microsoft.com/office/powerpoint/2010/main" val="29697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CMF tables</a:t>
            </a:r>
            <a:r>
              <a:rPr lang="en-US" baseline="0" dirty="0"/>
              <a:t> are organized as follows:</a:t>
            </a:r>
          </a:p>
          <a:p>
            <a:r>
              <a:rPr lang="en-US" baseline="0" dirty="0"/>
              <a:t>They contain the name of the countermeasure, the conditions for which it applies, the point estimate and standard error, the star-rating and finally the states for which crash data were obtained to estimate the CMF.</a:t>
            </a:r>
          </a:p>
          <a:p>
            <a:endParaRPr lang="en-US" baseline="0" dirty="0"/>
          </a:p>
          <a:p>
            <a:r>
              <a:rPr lang="en-US" baseline="0" dirty="0"/>
              <a:t>The conditions are broken into five categories as shown here. The only one that might not be self explanatory is “Other implementation notes”. This contains countermeasure specific information that might influence where the CMF could be applied. Examples include: intersection types, number of lanes, speed limits, etc. </a:t>
            </a:r>
          </a:p>
          <a:p>
            <a:endParaRPr lang="en-US" baseline="0" dirty="0"/>
          </a:p>
          <a:p>
            <a:r>
              <a:rPr lang="en-US" baseline="0" dirty="0"/>
              <a:t>As discussed previously, the CMFs should only be applied to the SAME CONDITIONS  as listed in the table. </a:t>
            </a:r>
            <a:endParaRPr lang="en-US" dirty="0"/>
          </a:p>
          <a:p>
            <a:endParaRPr lang="en-US" dirty="0"/>
          </a:p>
        </p:txBody>
      </p:sp>
      <p:sp>
        <p:nvSpPr>
          <p:cNvPr id="4" name="Slide Number Placeholder 3"/>
          <p:cNvSpPr>
            <a:spLocks noGrp="1"/>
          </p:cNvSpPr>
          <p:nvPr>
            <p:ph type="sldNum" sz="quarter" idx="10"/>
          </p:nvPr>
        </p:nvSpPr>
        <p:spPr/>
        <p:txBody>
          <a:bodyPr/>
          <a:lstStyle/>
          <a:p>
            <a:fld id="{5587FCE4-D2A9-41F0-B1D1-F74B7FA16278}" type="slidenum">
              <a:rPr lang="en-US" smtClean="0"/>
              <a:t>7</a:t>
            </a:fld>
            <a:endParaRPr lang="en-US"/>
          </a:p>
        </p:txBody>
      </p:sp>
    </p:spTree>
    <p:extLst>
      <p:ext uri="{BB962C8B-B14F-4D97-AF65-F5344CB8AC3E}">
        <p14:creationId xmlns:p14="http://schemas.microsoft.com/office/powerpoint/2010/main" val="326780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here is a portion of the CMF table. Note that it</a:t>
            </a:r>
            <a:r>
              <a:rPr lang="en-US" baseline="0" dirty="0"/>
              <a:t> is broken to fit on the slide. </a:t>
            </a:r>
          </a:p>
          <a:p>
            <a:endParaRPr lang="en-US" baseline="0" dirty="0"/>
          </a:p>
          <a:p>
            <a:r>
              <a:rPr lang="en-US" dirty="0"/>
              <a:t>Notice</a:t>
            </a:r>
            <a:r>
              <a:rPr lang="en-US" baseline="0" dirty="0"/>
              <a:t> the organization is as mentioned previously. For these CMFs, there are no “notes”. </a:t>
            </a:r>
          </a:p>
          <a:p>
            <a:endParaRPr lang="en-US" baseline="0" dirty="0"/>
          </a:p>
          <a:p>
            <a:r>
              <a:rPr lang="en-US" b="1" baseline="0" dirty="0"/>
              <a:t>(click)</a:t>
            </a:r>
            <a:r>
              <a:rPr lang="en-US" b="0" baseline="0" dirty="0"/>
              <a:t> The highlighted values are provided whenever multiple CMFs exist for the same conditions. These highlighted values are the values that are recommended for use in PA. The other values are provided to show the range of potential values as another indication of the uncertainty associated with the CMF.</a:t>
            </a:r>
          </a:p>
          <a:p>
            <a:endParaRPr lang="en-US" b="0" baseline="0" dirty="0"/>
          </a:p>
          <a:p>
            <a:r>
              <a:rPr lang="en-US" b="1" baseline="0" dirty="0"/>
              <a:t>(click)</a:t>
            </a:r>
            <a:r>
              <a:rPr lang="en-US" b="0" baseline="0" dirty="0"/>
              <a:t> You might also notice that some values are bolded (the one with AADT 574-20,784). These bolded values represent that the CMF was estimated using PA data. Note that the ones estimated with PA data are not always the “best” values as CMFs estimated from a larger geographic region and from more crash data might be more precise. However, this is provided in case the analyst would prefer to use a PA-specific CMF. </a:t>
            </a:r>
            <a:endParaRPr lang="en-US" b="1" dirty="0"/>
          </a:p>
        </p:txBody>
      </p:sp>
      <p:sp>
        <p:nvSpPr>
          <p:cNvPr id="4" name="Slide Number Placeholder 3"/>
          <p:cNvSpPr>
            <a:spLocks noGrp="1"/>
          </p:cNvSpPr>
          <p:nvPr>
            <p:ph type="sldNum" sz="quarter" idx="10"/>
          </p:nvPr>
        </p:nvSpPr>
        <p:spPr/>
        <p:txBody>
          <a:bodyPr/>
          <a:lstStyle/>
          <a:p>
            <a:fld id="{3F95A2B0-6681-4F18-A3DE-7D55CDDB25A0}" type="slidenum">
              <a:rPr lang="en-US" smtClean="0"/>
              <a:pPr/>
              <a:t>8</a:t>
            </a:fld>
            <a:endParaRPr lang="en-US"/>
          </a:p>
        </p:txBody>
      </p:sp>
    </p:spTree>
    <p:extLst>
      <p:ext uri="{BB962C8B-B14F-4D97-AF65-F5344CB8AC3E}">
        <p14:creationId xmlns:p14="http://schemas.microsoft.com/office/powerpoint/2010/main" val="341726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87FCE4-D2A9-41F0-B1D1-F74B7FA16278}" type="slidenum">
              <a:rPr lang="en-US" smtClean="0"/>
              <a:t>9</a:t>
            </a:fld>
            <a:endParaRPr lang="en-US"/>
          </a:p>
        </p:txBody>
      </p:sp>
    </p:spTree>
    <p:extLst>
      <p:ext uri="{BB962C8B-B14F-4D97-AF65-F5344CB8AC3E}">
        <p14:creationId xmlns:p14="http://schemas.microsoft.com/office/powerpoint/2010/main" val="219153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7"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1097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82200" y="6286500"/>
            <a:ext cx="1828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914400" y="2130428"/>
            <a:ext cx="10363200" cy="1470025"/>
          </a:xfrm>
          <a:prstGeom prst="rect">
            <a:avLst/>
          </a:prstGeom>
        </p:spPr>
        <p:txBody>
          <a:bodyPr/>
          <a:lstStyle>
            <a:lvl1pPr algn="ctr">
              <a:defRPr>
                <a:solidFill>
                  <a:schemeClr val="tx1"/>
                </a:solidFill>
              </a:defRPr>
            </a:lvl1pPr>
          </a:lstStyle>
          <a:p>
            <a:r>
              <a:rPr lang="en-US"/>
              <a:t>Click to edit Master title style</a:t>
            </a:r>
          </a:p>
        </p:txBody>
      </p:sp>
      <p:sp>
        <p:nvSpPr>
          <p:cNvPr id="9220" name="Rectangle 4"/>
          <p:cNvSpPr>
            <a:spLocks noGrp="1" noChangeArrowheads="1"/>
          </p:cNvSpPr>
          <p:nvPr>
            <p:ph type="subTitle" idx="1"/>
          </p:nvPr>
        </p:nvSpPr>
        <p:spPr>
          <a:xfrm>
            <a:off x="1828800" y="3886200"/>
            <a:ext cx="8534400" cy="1752600"/>
          </a:xfrm>
        </p:spPr>
        <p:txBody>
          <a:bodyPr/>
          <a:lstStyle>
            <a:lvl1pPr marL="0" indent="0" algn="ctr">
              <a:buFontTx/>
              <a:buNone/>
              <a:defRPr sz="2000"/>
            </a:lvl1pPr>
          </a:lstStyle>
          <a:p>
            <a:r>
              <a:rPr lang="en-US"/>
              <a:t>Click to edit Master subtitle style</a:t>
            </a:r>
          </a:p>
        </p:txBody>
      </p:sp>
      <p:sp>
        <p:nvSpPr>
          <p:cNvPr id="6" name="Date Placeholder 5"/>
          <p:cNvSpPr>
            <a:spLocks noGrp="1" noChangeArrowheads="1"/>
          </p:cNvSpPr>
          <p:nvPr>
            <p:ph type="dt" sz="half" idx="10"/>
          </p:nvPr>
        </p:nvSpPr>
        <p:spPr>
          <a:xfrm>
            <a:off x="609600" y="6245225"/>
            <a:ext cx="2844800" cy="476250"/>
          </a:xfrm>
        </p:spPr>
        <p:txBody>
          <a:bodyPr/>
          <a:lstStyle>
            <a:lvl1pPr>
              <a:defRPr/>
            </a:lvl1pPr>
          </a:lstStyle>
          <a:p>
            <a:pPr>
              <a:defRPr/>
            </a:pPr>
            <a:endParaRPr lang="en-US"/>
          </a:p>
        </p:txBody>
      </p:sp>
    </p:spTree>
    <p:extLst>
      <p:ext uri="{BB962C8B-B14F-4D97-AF65-F5344CB8AC3E}">
        <p14:creationId xmlns:p14="http://schemas.microsoft.com/office/powerpoint/2010/main" val="405291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972800"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77F08A5-E5FE-4BB2-8DB4-D80E5CAEF523}" type="slidenum">
              <a:rPr lang="en-US"/>
              <a:pPr>
                <a:defRPr/>
              </a:pPr>
              <a:t>‹#›</a:t>
            </a:fld>
            <a:endParaRPr lang="en-US"/>
          </a:p>
        </p:txBody>
      </p:sp>
    </p:spTree>
    <p:extLst>
      <p:ext uri="{BB962C8B-B14F-4D97-AF65-F5344CB8AC3E}">
        <p14:creationId xmlns:p14="http://schemas.microsoft.com/office/powerpoint/2010/main" val="113375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3"/>
            <a:ext cx="2743200" cy="58975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3"/>
            <a:ext cx="8026400" cy="5897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67A15F2-434A-4F68-8CC3-C70C1B794559}" type="slidenum">
              <a:rPr lang="en-US"/>
              <a:pPr>
                <a:defRPr/>
              </a:pPr>
              <a:t>‹#›</a:t>
            </a:fld>
            <a:endParaRPr lang="en-US"/>
          </a:p>
        </p:txBody>
      </p:sp>
    </p:spTree>
    <p:extLst>
      <p:ext uri="{BB962C8B-B14F-4D97-AF65-F5344CB8AC3E}">
        <p14:creationId xmlns:p14="http://schemas.microsoft.com/office/powerpoint/2010/main" val="83887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972800"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3428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B9F5680-5F73-4598-B449-60B80A876853}" type="slidenum">
              <a:rPr lang="en-US"/>
              <a:pPr>
                <a:defRPr/>
              </a:pPr>
              <a:t>‹#›</a:t>
            </a:fld>
            <a:endParaRPr lang="en-US"/>
          </a:p>
        </p:txBody>
      </p:sp>
    </p:spTree>
    <p:extLst>
      <p:ext uri="{BB962C8B-B14F-4D97-AF65-F5344CB8AC3E}">
        <p14:creationId xmlns:p14="http://schemas.microsoft.com/office/powerpoint/2010/main" val="86586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8BC6CFE-4EA5-465A-A14B-33CD96B999BC}" type="slidenum">
              <a:rPr lang="en-US"/>
              <a:pPr>
                <a:defRPr/>
              </a:pPr>
              <a:t>‹#›</a:t>
            </a:fld>
            <a:endParaRPr lang="en-US"/>
          </a:p>
        </p:txBody>
      </p:sp>
    </p:spTree>
    <p:extLst>
      <p:ext uri="{BB962C8B-B14F-4D97-AF65-F5344CB8AC3E}">
        <p14:creationId xmlns:p14="http://schemas.microsoft.com/office/powerpoint/2010/main" val="228598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9728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31392E-D17D-486A-B1D1-6C8858EE7E5A}" type="slidenum">
              <a:rPr lang="en-US"/>
              <a:pPr>
                <a:defRPr/>
              </a:pPr>
              <a:t>‹#›</a:t>
            </a:fld>
            <a:endParaRPr lang="en-US"/>
          </a:p>
        </p:txBody>
      </p:sp>
    </p:spTree>
    <p:extLst>
      <p:ext uri="{BB962C8B-B14F-4D97-AF65-F5344CB8AC3E}">
        <p14:creationId xmlns:p14="http://schemas.microsoft.com/office/powerpoint/2010/main" val="353649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30693D45-C7B6-46EF-831A-DEC7C9183404}" type="slidenum">
              <a:rPr lang="en-US"/>
              <a:pPr>
                <a:defRPr/>
              </a:pPr>
              <a:t>‹#›</a:t>
            </a:fld>
            <a:endParaRPr lang="en-US"/>
          </a:p>
        </p:txBody>
      </p:sp>
    </p:spTree>
    <p:extLst>
      <p:ext uri="{BB962C8B-B14F-4D97-AF65-F5344CB8AC3E}">
        <p14:creationId xmlns:p14="http://schemas.microsoft.com/office/powerpoint/2010/main" val="66125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972800" cy="9144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E817FBCD-1942-4E1C-9772-EB0AF8D7FBB2}" type="slidenum">
              <a:rPr lang="en-US"/>
              <a:pPr>
                <a:defRPr/>
              </a:pPr>
              <a:t>‹#›</a:t>
            </a:fld>
            <a:endParaRPr lang="en-US"/>
          </a:p>
        </p:txBody>
      </p:sp>
    </p:spTree>
    <p:extLst>
      <p:ext uri="{BB962C8B-B14F-4D97-AF65-F5344CB8AC3E}">
        <p14:creationId xmlns:p14="http://schemas.microsoft.com/office/powerpoint/2010/main" val="99207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07EAC948-31CE-4FD0-9078-92758A579491}" type="slidenum">
              <a:rPr lang="en-US"/>
              <a:pPr>
                <a:defRPr/>
              </a:pPr>
              <a:t>‹#›</a:t>
            </a:fld>
            <a:endParaRPr lang="en-US"/>
          </a:p>
        </p:txBody>
      </p:sp>
    </p:spTree>
    <p:extLst>
      <p:ext uri="{BB962C8B-B14F-4D97-AF65-F5344CB8AC3E}">
        <p14:creationId xmlns:p14="http://schemas.microsoft.com/office/powerpoint/2010/main" val="54004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FCB095F-0E58-4974-8C51-7C0E4CE85E4F}" type="slidenum">
              <a:rPr lang="en-US"/>
              <a:pPr>
                <a:defRPr/>
              </a:pPr>
              <a:t>‹#›</a:t>
            </a:fld>
            <a:endParaRPr lang="en-US"/>
          </a:p>
        </p:txBody>
      </p:sp>
    </p:spTree>
    <p:extLst>
      <p:ext uri="{BB962C8B-B14F-4D97-AF65-F5344CB8AC3E}">
        <p14:creationId xmlns:p14="http://schemas.microsoft.com/office/powerpoint/2010/main" val="26637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FDD063C-08F1-4B48-AB51-1890D2128C89}" type="slidenum">
              <a:rPr lang="en-US"/>
              <a:pPr>
                <a:defRPr/>
              </a:pPr>
              <a:t>‹#›</a:t>
            </a:fld>
            <a:endParaRPr lang="en-US"/>
          </a:p>
        </p:txBody>
      </p:sp>
    </p:spTree>
    <p:extLst>
      <p:ext uri="{BB962C8B-B14F-4D97-AF65-F5344CB8AC3E}">
        <p14:creationId xmlns:p14="http://schemas.microsoft.com/office/powerpoint/2010/main" val="292247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1722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775200" y="61722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fld id="{85C2775D-9DD5-4A9F-A27E-CB28AAF42F5D}" type="slidenum">
              <a:rPr lang="en-US"/>
              <a:pPr>
                <a:defRPr/>
              </a:pPr>
              <a:t>‹#›</a:t>
            </a:fld>
            <a:endParaRPr lang="en-US"/>
          </a:p>
        </p:txBody>
      </p:sp>
      <p:pic>
        <p:nvPicPr>
          <p:cNvPr id="1029" name="Picture 10" descr="Aging bann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533400"/>
            <a:ext cx="1097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9982200" y="6286500"/>
            <a:ext cx="1828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Verdana" pitchFamily="34" charset="0"/>
        </a:defRPr>
      </a:lvl2pPr>
      <a:lvl3pPr algn="l" rtl="0" eaLnBrk="1" fontAlgn="base" hangingPunct="1">
        <a:spcBef>
          <a:spcPct val="0"/>
        </a:spcBef>
        <a:spcAft>
          <a:spcPct val="0"/>
        </a:spcAft>
        <a:defRPr sz="2800">
          <a:solidFill>
            <a:schemeClr val="bg1"/>
          </a:solidFill>
          <a:latin typeface="Verdana" pitchFamily="34" charset="0"/>
        </a:defRPr>
      </a:lvl3pPr>
      <a:lvl4pPr algn="l" rtl="0" eaLnBrk="1" fontAlgn="base" hangingPunct="1">
        <a:spcBef>
          <a:spcPct val="0"/>
        </a:spcBef>
        <a:spcAft>
          <a:spcPct val="0"/>
        </a:spcAft>
        <a:defRPr sz="2800">
          <a:solidFill>
            <a:schemeClr val="bg1"/>
          </a:solidFill>
          <a:latin typeface="Verdana" pitchFamily="34" charset="0"/>
        </a:defRPr>
      </a:lvl4pPr>
      <a:lvl5pPr algn="l" rtl="0" eaLnBrk="1" fontAlgn="base" hangingPunct="1">
        <a:spcBef>
          <a:spcPct val="0"/>
        </a:spcBef>
        <a:spcAft>
          <a:spcPct val="0"/>
        </a:spcAft>
        <a:defRPr sz="2800">
          <a:solidFill>
            <a:schemeClr val="bg1"/>
          </a:solidFill>
          <a:latin typeface="Verdana" pitchFamily="34" charset="0"/>
        </a:defRPr>
      </a:lvl5pPr>
      <a:lvl6pPr marL="457200" algn="l" rtl="0" eaLnBrk="1" fontAlgn="base" hangingPunct="1">
        <a:spcBef>
          <a:spcPct val="0"/>
        </a:spcBef>
        <a:spcAft>
          <a:spcPct val="0"/>
        </a:spcAft>
        <a:defRPr sz="2800">
          <a:solidFill>
            <a:schemeClr val="bg1"/>
          </a:solidFill>
          <a:latin typeface="Verdana" pitchFamily="34" charset="0"/>
        </a:defRPr>
      </a:lvl6pPr>
      <a:lvl7pPr marL="914400" algn="l" rtl="0" eaLnBrk="1" fontAlgn="base" hangingPunct="1">
        <a:spcBef>
          <a:spcPct val="0"/>
        </a:spcBef>
        <a:spcAft>
          <a:spcPct val="0"/>
        </a:spcAft>
        <a:defRPr sz="2800">
          <a:solidFill>
            <a:schemeClr val="bg1"/>
          </a:solidFill>
          <a:latin typeface="Verdana" pitchFamily="34" charset="0"/>
        </a:defRPr>
      </a:lvl7pPr>
      <a:lvl8pPr marL="1371600" algn="l" rtl="0" eaLnBrk="1" fontAlgn="base" hangingPunct="1">
        <a:spcBef>
          <a:spcPct val="0"/>
        </a:spcBef>
        <a:spcAft>
          <a:spcPct val="0"/>
        </a:spcAft>
        <a:defRPr sz="2800">
          <a:solidFill>
            <a:schemeClr val="bg1"/>
          </a:solidFill>
          <a:latin typeface="Verdana" pitchFamily="34" charset="0"/>
        </a:defRPr>
      </a:lvl8pPr>
      <a:lvl9pPr marL="1828800" algn="l" rtl="0" eaLnBrk="1" fontAlgn="base" hangingPunct="1">
        <a:spcBef>
          <a:spcPct val="0"/>
        </a:spcBef>
        <a:spcAft>
          <a:spcPct val="0"/>
        </a:spcAft>
        <a:defRPr sz="28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penndot.gov/TravelInPA/Safety/Pages/Safety-Infrastructure-Improvement-Program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publicdomainpictures.net/view-image.php?image=49294&amp;large=1" TargetMode="Externa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www.cmfclearinghous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152400" y="1008321"/>
            <a:ext cx="11582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b="1" dirty="0">
                <a:solidFill>
                  <a:srgbClr val="000099"/>
                </a:solidFill>
              </a:rPr>
              <a:t>The Pennsylvania CMF Guide &amp; PennDOT HSM Analysis Tool</a:t>
            </a:r>
            <a:endParaRPr lang="en-US" altLang="en-US" sz="5400" b="1" dirty="0">
              <a:solidFill>
                <a:srgbClr val="000099"/>
              </a:solidFill>
            </a:endParaRPr>
          </a:p>
        </p:txBody>
      </p:sp>
      <p:sp>
        <p:nvSpPr>
          <p:cNvPr id="3075" name="Subtitle 2"/>
          <p:cNvSpPr>
            <a:spLocks noGrp="1"/>
          </p:cNvSpPr>
          <p:nvPr>
            <p:ph type="subTitle" idx="1"/>
          </p:nvPr>
        </p:nvSpPr>
        <p:spPr>
          <a:xfrm>
            <a:off x="1228727" y="3657600"/>
            <a:ext cx="8534400" cy="685800"/>
          </a:xfrm>
        </p:spPr>
        <p:txBody>
          <a:bodyPr/>
          <a:lstStyle/>
          <a:p>
            <a:r>
              <a:rPr lang="en-US" altLang="en-US" sz="4000" dirty="0"/>
              <a:t>The Pros and Cons</a:t>
            </a:r>
          </a:p>
        </p:txBody>
      </p:sp>
      <p:pic>
        <p:nvPicPr>
          <p:cNvPr id="4" name="Picture 3" descr="https://tribwpmt.files.wordpress.com/2018/05/tractor-trailer-crash_2-e1527014076800.jpg?quality=85&amp;strip=all&amp;w=300&amp;strip=all"/>
          <p:cNvPicPr/>
          <p:nvPr/>
        </p:nvPicPr>
        <p:blipFill>
          <a:blip r:embed="rId3">
            <a:extLst>
              <a:ext uri="{28A0092B-C50C-407E-A947-70E740481C1C}">
                <a14:useLocalDpi xmlns:a14="http://schemas.microsoft.com/office/drawing/2010/main" val="0"/>
              </a:ext>
            </a:extLst>
          </a:blip>
          <a:srcRect/>
          <a:stretch>
            <a:fillRect/>
          </a:stretch>
        </p:blipFill>
        <p:spPr bwMode="auto">
          <a:xfrm>
            <a:off x="5724527" y="4491037"/>
            <a:ext cx="4038600" cy="2295525"/>
          </a:xfrm>
          <a:prstGeom prst="rect">
            <a:avLst/>
          </a:prstGeom>
          <a:noFill/>
          <a:ln>
            <a:noFill/>
          </a:ln>
        </p:spPr>
      </p:pic>
      <p:pic>
        <p:nvPicPr>
          <p:cNvPr id="2" name="Picture 1" descr="Requisitos para tramitar la Licencia de Conduci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448174"/>
            <a:ext cx="2390775" cy="2381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Disincentives (Cons)</a:t>
            </a:r>
          </a:p>
        </p:txBody>
      </p:sp>
      <p:sp>
        <p:nvSpPr>
          <p:cNvPr id="3" name="Content Placeholder 2"/>
          <p:cNvSpPr>
            <a:spLocks noGrp="1"/>
          </p:cNvSpPr>
          <p:nvPr>
            <p:ph idx="1"/>
          </p:nvPr>
        </p:nvSpPr>
        <p:spPr>
          <a:xfrm>
            <a:off x="609600" y="1219200"/>
            <a:ext cx="9601200" cy="5334000"/>
          </a:xfrm>
        </p:spPr>
        <p:txBody>
          <a:bodyPr/>
          <a:lstStyle/>
          <a:p>
            <a:r>
              <a:rPr lang="en-US" dirty="0"/>
              <a:t>Outdated once it was published</a:t>
            </a:r>
          </a:p>
          <a:p>
            <a:pPr lvl="1"/>
            <a:r>
              <a:rPr lang="en-US" dirty="0"/>
              <a:t>Clearinghouse is always being updated</a:t>
            </a:r>
          </a:p>
          <a:p>
            <a:r>
              <a:rPr lang="en-US" dirty="0"/>
              <a:t>Not web based and as easy to access as</a:t>
            </a:r>
          </a:p>
          <a:p>
            <a:r>
              <a:rPr lang="en-US" dirty="0"/>
              <a:t>Not as easy to use as CMF Clearinghouse</a:t>
            </a:r>
          </a:p>
          <a:p>
            <a:r>
              <a:rPr lang="en-US" dirty="0"/>
              <a:t>Does not include the CMF ID numbers </a:t>
            </a:r>
          </a:p>
          <a:p>
            <a:pPr lvl="1"/>
            <a:r>
              <a:rPr lang="en-US" dirty="0"/>
              <a:t>Harder to reference more information about the CMF(s) selected</a:t>
            </a:r>
          </a:p>
          <a:p>
            <a:r>
              <a:rPr lang="en-US" dirty="0"/>
              <a:t>Expensive to develop</a:t>
            </a:r>
          </a:p>
          <a:p>
            <a:r>
              <a:rPr lang="en-US" dirty="0"/>
              <a:t>Includes some CMFs that aren’t used in PA</a:t>
            </a:r>
          </a:p>
          <a:p>
            <a:pPr lvl="1"/>
            <a:r>
              <a:rPr lang="en-US" dirty="0"/>
              <a:t>HAWKS, pelican to puffin crossings</a:t>
            </a:r>
          </a:p>
          <a:p>
            <a:r>
              <a:rPr lang="en-US" dirty="0"/>
              <a:t>No Part D CMFs were created by Penn State for the CMF Guide</a:t>
            </a:r>
          </a:p>
        </p:txBody>
      </p:sp>
      <p:pic>
        <p:nvPicPr>
          <p:cNvPr id="4" name="Picture 3" descr="Aprende con nosotros... laclasedelau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2895600"/>
            <a:ext cx="1670785" cy="1670785"/>
          </a:xfrm>
          <a:prstGeom prst="rect">
            <a:avLst/>
          </a:prstGeom>
        </p:spPr>
      </p:pic>
      <p:pic>
        <p:nvPicPr>
          <p:cNvPr id="5" name="Picture 4">
            <a:extLst>
              <a:ext uri="{FF2B5EF4-FFF2-40B4-BE49-F238E27FC236}">
                <a16:creationId xmlns:a16="http://schemas.microsoft.com/office/drawing/2014/main" id="{2F27472A-8045-43B9-BC1A-F88726CAAE91}"/>
              </a:ext>
            </a:extLst>
          </p:cNvPr>
          <p:cNvPicPr>
            <a:picLocks noChangeAspect="1"/>
          </p:cNvPicPr>
          <p:nvPr/>
        </p:nvPicPr>
        <p:blipFill>
          <a:blip r:embed="rId4"/>
          <a:stretch>
            <a:fillRect/>
          </a:stretch>
        </p:blipFill>
        <p:spPr>
          <a:xfrm>
            <a:off x="7300912" y="1905000"/>
            <a:ext cx="2009775" cy="635745"/>
          </a:xfrm>
          <a:prstGeom prst="rect">
            <a:avLst/>
          </a:prstGeom>
        </p:spPr>
      </p:pic>
    </p:spTree>
    <p:extLst>
      <p:ext uri="{BB962C8B-B14F-4D97-AF65-F5344CB8AC3E}">
        <p14:creationId xmlns:p14="http://schemas.microsoft.com/office/powerpoint/2010/main" val="141509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56C1-78E2-45FC-97B2-1F8863B26745}"/>
              </a:ext>
            </a:extLst>
          </p:cNvPr>
          <p:cNvSpPr>
            <a:spLocks noGrp="1"/>
          </p:cNvSpPr>
          <p:nvPr>
            <p:ph type="title"/>
          </p:nvPr>
        </p:nvSpPr>
        <p:spPr>
          <a:xfrm>
            <a:off x="812800" y="533400"/>
            <a:ext cx="10972800" cy="506448"/>
          </a:xfrm>
        </p:spPr>
        <p:txBody>
          <a:bodyPr/>
          <a:lstStyle/>
          <a:p>
            <a:r>
              <a:rPr lang="en-US" dirty="0"/>
              <a:t>PennDOT HSM Analysis Tool</a:t>
            </a:r>
          </a:p>
        </p:txBody>
      </p:sp>
      <p:sp>
        <p:nvSpPr>
          <p:cNvPr id="3" name="Content Placeholder 2">
            <a:extLst>
              <a:ext uri="{FF2B5EF4-FFF2-40B4-BE49-F238E27FC236}">
                <a16:creationId xmlns:a16="http://schemas.microsoft.com/office/drawing/2014/main" id="{485AE068-4974-4BA2-81C8-6FF70E0A40FF}"/>
              </a:ext>
            </a:extLst>
          </p:cNvPr>
          <p:cNvSpPr>
            <a:spLocks noGrp="1"/>
          </p:cNvSpPr>
          <p:nvPr>
            <p:ph idx="1"/>
          </p:nvPr>
        </p:nvSpPr>
        <p:spPr>
          <a:xfrm>
            <a:off x="533400" y="1295648"/>
            <a:ext cx="10972800" cy="1442236"/>
          </a:xfrm>
        </p:spPr>
        <p:txBody>
          <a:bodyPr/>
          <a:lstStyle/>
          <a:p>
            <a:r>
              <a:rPr lang="en-US" dirty="0"/>
              <a:t>PennDOT has HSM Analysis Tools A &amp; B available at: </a:t>
            </a:r>
            <a:r>
              <a:rPr lang="en-US" sz="1800" dirty="0">
                <a:hlinkClick r:id="rId3"/>
              </a:rPr>
              <a:t>https://www.penndot.gov/TravelInPA/Safety/Pages/Safety-Infrastructure-Improvement-Programs.aspx</a:t>
            </a:r>
            <a:endParaRPr lang="en-US" sz="1800" dirty="0"/>
          </a:p>
          <a:p>
            <a:endParaRPr lang="en-US" dirty="0"/>
          </a:p>
          <a:p>
            <a:endParaRPr lang="en-US" dirty="0"/>
          </a:p>
        </p:txBody>
      </p:sp>
      <p:pic>
        <p:nvPicPr>
          <p:cNvPr id="4" name="Picture 3">
            <a:extLst>
              <a:ext uri="{FF2B5EF4-FFF2-40B4-BE49-F238E27FC236}">
                <a16:creationId xmlns:a16="http://schemas.microsoft.com/office/drawing/2014/main" id="{460F1A66-1493-427F-ABD5-6C0328899198}"/>
              </a:ext>
            </a:extLst>
          </p:cNvPr>
          <p:cNvPicPr>
            <a:picLocks noChangeAspect="1"/>
          </p:cNvPicPr>
          <p:nvPr/>
        </p:nvPicPr>
        <p:blipFill rotWithShape="1">
          <a:blip r:embed="rId4"/>
          <a:srcRect t="23985" b="2868"/>
          <a:stretch/>
        </p:blipFill>
        <p:spPr>
          <a:xfrm>
            <a:off x="1986403" y="2438400"/>
            <a:ext cx="6427874" cy="4334579"/>
          </a:xfrm>
          <a:prstGeom prst="rect">
            <a:avLst/>
          </a:prstGeom>
        </p:spPr>
      </p:pic>
      <p:cxnSp>
        <p:nvCxnSpPr>
          <p:cNvPr id="7" name="Straight Arrow Connector 6">
            <a:extLst>
              <a:ext uri="{FF2B5EF4-FFF2-40B4-BE49-F238E27FC236}">
                <a16:creationId xmlns:a16="http://schemas.microsoft.com/office/drawing/2014/main" id="{F1A64B65-B88F-49E7-AC1A-F8FD47124E2D}"/>
              </a:ext>
            </a:extLst>
          </p:cNvPr>
          <p:cNvCxnSpPr>
            <a:cxnSpLocks/>
          </p:cNvCxnSpPr>
          <p:nvPr/>
        </p:nvCxnSpPr>
        <p:spPr>
          <a:xfrm flipH="1">
            <a:off x="7988300" y="4267200"/>
            <a:ext cx="990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4DEA2E-340C-46DC-BC56-69581E9434CD}"/>
              </a:ext>
            </a:extLst>
          </p:cNvPr>
          <p:cNvCxnSpPr>
            <a:cxnSpLocks/>
          </p:cNvCxnSpPr>
          <p:nvPr/>
        </p:nvCxnSpPr>
        <p:spPr>
          <a:xfrm flipH="1">
            <a:off x="7988300" y="4724400"/>
            <a:ext cx="1143000" cy="0"/>
          </a:xfrm>
          <a:prstGeom prst="straightConnector1">
            <a:avLst/>
          </a:prstGeom>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5126BF-E1AA-4BA6-BAF9-0D3E41647CE1}"/>
              </a:ext>
            </a:extLst>
          </p:cNvPr>
          <p:cNvCxnSpPr>
            <a:cxnSpLocks/>
          </p:cNvCxnSpPr>
          <p:nvPr/>
        </p:nvCxnSpPr>
        <p:spPr>
          <a:xfrm flipH="1">
            <a:off x="7983659" y="5257800"/>
            <a:ext cx="533399" cy="0"/>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64C28ED-2FDF-4B01-B488-E00D40636682}"/>
              </a:ext>
            </a:extLst>
          </p:cNvPr>
          <p:cNvCxnSpPr>
            <a:cxnSpLocks/>
          </p:cNvCxnSpPr>
          <p:nvPr/>
        </p:nvCxnSpPr>
        <p:spPr>
          <a:xfrm flipH="1">
            <a:off x="8153401" y="5634929"/>
            <a:ext cx="380999" cy="0"/>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428DEC-06D7-48D1-9473-81B26A58DB26}"/>
              </a:ext>
            </a:extLst>
          </p:cNvPr>
          <p:cNvSpPr txBox="1"/>
          <p:nvPr/>
        </p:nvSpPr>
        <p:spPr>
          <a:xfrm>
            <a:off x="8978900" y="3428229"/>
            <a:ext cx="2438400" cy="923330"/>
          </a:xfrm>
          <a:prstGeom prst="rect">
            <a:avLst/>
          </a:prstGeom>
          <a:noFill/>
          <a:ln w="38100">
            <a:solidFill>
              <a:srgbClr val="FF0000"/>
            </a:solidFill>
          </a:ln>
        </p:spPr>
        <p:txBody>
          <a:bodyPr wrap="square" rtlCol="0">
            <a:spAutoFit/>
          </a:bodyPr>
          <a:lstStyle/>
          <a:p>
            <a:r>
              <a:rPr lang="en-US" dirty="0"/>
              <a:t>Tool B contains the part D CMFs for alternatives analysis</a:t>
            </a:r>
          </a:p>
        </p:txBody>
      </p:sp>
      <p:sp>
        <p:nvSpPr>
          <p:cNvPr id="15" name="TextBox 14">
            <a:extLst>
              <a:ext uri="{FF2B5EF4-FFF2-40B4-BE49-F238E27FC236}">
                <a16:creationId xmlns:a16="http://schemas.microsoft.com/office/drawing/2014/main" id="{F7F4FC14-2AEC-45B8-A81F-CBEF9BA76577}"/>
              </a:ext>
            </a:extLst>
          </p:cNvPr>
          <p:cNvSpPr txBox="1"/>
          <p:nvPr/>
        </p:nvSpPr>
        <p:spPr>
          <a:xfrm>
            <a:off x="9154633" y="4498777"/>
            <a:ext cx="2108200" cy="369332"/>
          </a:xfrm>
          <a:prstGeom prst="rect">
            <a:avLst/>
          </a:prstGeom>
          <a:noFill/>
          <a:ln w="38100">
            <a:solidFill>
              <a:srgbClr val="00CC00"/>
            </a:solidFill>
          </a:ln>
        </p:spPr>
        <p:txBody>
          <a:bodyPr wrap="square" rtlCol="0">
            <a:spAutoFit/>
          </a:bodyPr>
          <a:lstStyle/>
          <a:p>
            <a:r>
              <a:rPr lang="en-US" dirty="0"/>
              <a:t>PA CMF Guide</a:t>
            </a:r>
          </a:p>
        </p:txBody>
      </p:sp>
      <p:sp>
        <p:nvSpPr>
          <p:cNvPr id="16" name="TextBox 15">
            <a:extLst>
              <a:ext uri="{FF2B5EF4-FFF2-40B4-BE49-F238E27FC236}">
                <a16:creationId xmlns:a16="http://schemas.microsoft.com/office/drawing/2014/main" id="{6F3B7FD6-09F9-4B03-9EB5-2EFE317484D3}"/>
              </a:ext>
            </a:extLst>
          </p:cNvPr>
          <p:cNvSpPr txBox="1"/>
          <p:nvPr/>
        </p:nvSpPr>
        <p:spPr>
          <a:xfrm>
            <a:off x="8534400" y="5034765"/>
            <a:ext cx="3096743" cy="1200329"/>
          </a:xfrm>
          <a:prstGeom prst="rect">
            <a:avLst/>
          </a:prstGeom>
          <a:noFill/>
          <a:ln w="38100">
            <a:solidFill>
              <a:srgbClr val="000099"/>
            </a:solidFill>
          </a:ln>
        </p:spPr>
        <p:txBody>
          <a:bodyPr wrap="square" rtlCol="0">
            <a:spAutoFit/>
          </a:bodyPr>
          <a:lstStyle/>
          <a:p>
            <a:r>
              <a:rPr lang="en-US" dirty="0"/>
              <a:t>Part D CMF tools for lane &amp; shoulder widths and adjustments to intersection skews (Cross-sectional)</a:t>
            </a:r>
          </a:p>
        </p:txBody>
      </p:sp>
    </p:spTree>
    <p:extLst>
      <p:ext uri="{BB962C8B-B14F-4D97-AF65-F5344CB8AC3E}">
        <p14:creationId xmlns:p14="http://schemas.microsoft.com/office/powerpoint/2010/main" val="316897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42" presetClass="entr" presetSubtype="0"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2" presetClass="entr" presetSubtype="0"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22" presetClass="entr" presetSubtype="4" fill="hold" grpId="0" nodeType="afterEffect">
                                  <p:stCondLst>
                                    <p:cond delay="75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250"/>
                            </p:stCondLst>
                            <p:childTnLst>
                              <p:par>
                                <p:cTn id="29" presetID="22" presetClass="entr" presetSubtype="4" fill="hold" nodeType="afterEffect">
                                  <p:stCondLst>
                                    <p:cond delay="75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7500"/>
                            </p:stCondLst>
                            <p:childTnLst>
                              <p:par>
                                <p:cTn id="33" presetID="22" presetClass="entr" presetSubtype="4" fill="hold" nodeType="afterEffect">
                                  <p:stCondLst>
                                    <p:cond delay="75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to Moderate Scale Example</a:t>
            </a:r>
          </a:p>
        </p:txBody>
      </p:sp>
      <p:sp>
        <p:nvSpPr>
          <p:cNvPr id="3" name="Content Placeholder 2"/>
          <p:cNvSpPr>
            <a:spLocks noGrp="1"/>
          </p:cNvSpPr>
          <p:nvPr>
            <p:ph idx="1"/>
          </p:nvPr>
        </p:nvSpPr>
        <p:spPr>
          <a:xfrm>
            <a:off x="573881" y="1295401"/>
            <a:ext cx="10972800" cy="990600"/>
          </a:xfrm>
        </p:spPr>
        <p:txBody>
          <a:bodyPr/>
          <a:lstStyle/>
          <a:p>
            <a:pPr marL="0" indent="0">
              <a:buNone/>
            </a:pPr>
            <a:r>
              <a:rPr lang="en-US" dirty="0"/>
              <a:t>For a small to moderate scale site Safety Assessment use PennDOT’s HSM Analysis Tools A &amp; B or other spreadsheet tool options.</a:t>
            </a:r>
          </a:p>
          <a:p>
            <a:pPr marL="0" indent="0">
              <a:buNone/>
            </a:pP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600200" y="2286001"/>
            <a:ext cx="7467600" cy="4343399"/>
          </a:xfrm>
          <a:prstGeom prst="rect">
            <a:avLst/>
          </a:prstGeom>
        </p:spPr>
      </p:pic>
      <p:sp>
        <p:nvSpPr>
          <p:cNvPr id="5" name="TextBox 4"/>
          <p:cNvSpPr txBox="1"/>
          <p:nvPr/>
        </p:nvSpPr>
        <p:spPr>
          <a:xfrm>
            <a:off x="1676400" y="2352959"/>
            <a:ext cx="3352800" cy="707886"/>
          </a:xfrm>
          <a:prstGeom prst="rect">
            <a:avLst/>
          </a:prstGeom>
          <a:solidFill>
            <a:schemeClr val="bg1"/>
          </a:solidFill>
        </p:spPr>
        <p:txBody>
          <a:bodyPr wrap="square" rtlCol="0">
            <a:spAutoFit/>
          </a:bodyPr>
          <a:lstStyle/>
          <a:p>
            <a:r>
              <a:rPr lang="en-US" sz="2000" b="1" dirty="0"/>
              <a:t>Rural Collector  in D-11, Beaver County</a:t>
            </a:r>
          </a:p>
        </p:txBody>
      </p:sp>
      <p:sp>
        <p:nvSpPr>
          <p:cNvPr id="7" name="Rectangle 6"/>
          <p:cNvSpPr/>
          <p:nvPr/>
        </p:nvSpPr>
        <p:spPr>
          <a:xfrm>
            <a:off x="7086600" y="4457700"/>
            <a:ext cx="685800" cy="4191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5676686"/>
            <a:ext cx="1219200" cy="72411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39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972800" cy="685800"/>
          </a:xfrm>
        </p:spPr>
        <p:txBody>
          <a:bodyPr/>
          <a:lstStyle/>
          <a:p>
            <a:r>
              <a:rPr lang="en-US" dirty="0"/>
              <a:t>Use PennDOT HSM Analysis Tools A &amp; B</a:t>
            </a:r>
          </a:p>
        </p:txBody>
      </p:sp>
      <p:pic>
        <p:nvPicPr>
          <p:cNvPr id="5" name="Picture 4"/>
          <p:cNvPicPr>
            <a:picLocks noChangeAspect="1"/>
          </p:cNvPicPr>
          <p:nvPr/>
        </p:nvPicPr>
        <p:blipFill>
          <a:blip r:embed="rId3"/>
          <a:stretch>
            <a:fillRect/>
          </a:stretch>
        </p:blipFill>
        <p:spPr>
          <a:xfrm>
            <a:off x="7315200" y="1219200"/>
            <a:ext cx="4343400" cy="5542359"/>
          </a:xfrm>
          <a:prstGeom prst="rect">
            <a:avLst/>
          </a:prstGeom>
        </p:spPr>
      </p:pic>
      <p:sp>
        <p:nvSpPr>
          <p:cNvPr id="6" name="TextBox 5"/>
          <p:cNvSpPr txBox="1"/>
          <p:nvPr/>
        </p:nvSpPr>
        <p:spPr>
          <a:xfrm>
            <a:off x="263418" y="4876800"/>
            <a:ext cx="5929828" cy="1477328"/>
          </a:xfrm>
          <a:prstGeom prst="rect">
            <a:avLst/>
          </a:prstGeom>
          <a:noFill/>
        </p:spPr>
        <p:txBody>
          <a:bodyPr wrap="none" rtlCol="0">
            <a:spAutoFit/>
          </a:bodyPr>
          <a:lstStyle/>
          <a:p>
            <a:r>
              <a:rPr lang="en-US" b="1" u="sng" dirty="0"/>
              <a:t>Minimum AAHSTO Green Book Design Criteria:</a:t>
            </a:r>
            <a:endParaRPr lang="en-US" dirty="0"/>
          </a:p>
          <a:p>
            <a:r>
              <a:rPr lang="en-US" b="1" dirty="0"/>
              <a:t>Rural Collector- (PennDOT DM community collector)</a:t>
            </a:r>
            <a:endParaRPr lang="en-US" dirty="0"/>
          </a:p>
          <a:p>
            <a:pPr marL="285750" indent="-285750">
              <a:buFont typeface="Arial" panose="020B0604020202020204" pitchFamily="34" charset="0"/>
              <a:buChar char="•"/>
            </a:pPr>
            <a:r>
              <a:rPr lang="en-US" dirty="0"/>
              <a:t>Lane width: 11 feet </a:t>
            </a:r>
          </a:p>
          <a:p>
            <a:pPr marL="285750" indent="-285750">
              <a:buFont typeface="Arial" panose="020B0604020202020204" pitchFamily="34" charset="0"/>
              <a:buChar char="•"/>
            </a:pPr>
            <a:r>
              <a:rPr lang="en-US" dirty="0"/>
              <a:t>Shoulder width &amp; type: 4 feet / paved</a:t>
            </a:r>
          </a:p>
          <a:p>
            <a:pPr marL="285750" indent="-285750">
              <a:buFont typeface="Arial" panose="020B0604020202020204" pitchFamily="34" charset="0"/>
              <a:buChar char="•"/>
            </a:pPr>
            <a:r>
              <a:rPr lang="en-US" dirty="0"/>
              <a:t>Warning signs: not required</a:t>
            </a:r>
          </a:p>
        </p:txBody>
      </p:sp>
      <p:sp>
        <p:nvSpPr>
          <p:cNvPr id="8" name="TextBox 7"/>
          <p:cNvSpPr txBox="1"/>
          <p:nvPr/>
        </p:nvSpPr>
        <p:spPr>
          <a:xfrm>
            <a:off x="274548" y="3563897"/>
            <a:ext cx="6735852" cy="1200329"/>
          </a:xfrm>
          <a:prstGeom prst="rect">
            <a:avLst/>
          </a:prstGeom>
          <a:noFill/>
        </p:spPr>
        <p:txBody>
          <a:bodyPr wrap="square" rtlCol="0">
            <a:spAutoFit/>
          </a:bodyPr>
          <a:lstStyle/>
          <a:p>
            <a:r>
              <a:rPr lang="en-US" b="1" dirty="0"/>
              <a:t> </a:t>
            </a:r>
            <a:r>
              <a:rPr lang="en-US" b="1" u="sng" dirty="0"/>
              <a:t>Constraints:</a:t>
            </a:r>
            <a:endParaRPr lang="en-US" dirty="0"/>
          </a:p>
          <a:p>
            <a:pPr marL="285750" indent="-285750">
              <a:buFont typeface="Arial" panose="020B0604020202020204" pitchFamily="34" charset="0"/>
              <a:buChar char="•"/>
            </a:pPr>
            <a:r>
              <a:rPr lang="en-US" dirty="0"/>
              <a:t>ROW issues only allows for 26 feet of paved roadway width</a:t>
            </a:r>
          </a:p>
          <a:p>
            <a:pPr marL="285750" indent="-285750">
              <a:buFont typeface="Arial" panose="020B0604020202020204" pitchFamily="34" charset="0"/>
              <a:buChar char="•"/>
            </a:pPr>
            <a:r>
              <a:rPr lang="en-US" dirty="0"/>
              <a:t>Cost to obtain additional 4 feet of ROW is $350,000</a:t>
            </a:r>
          </a:p>
          <a:p>
            <a:pPr marL="285750" indent="-285750">
              <a:buFont typeface="Arial" panose="020B0604020202020204" pitchFamily="34" charset="0"/>
              <a:buChar char="•"/>
            </a:pPr>
            <a:r>
              <a:rPr lang="en-US" dirty="0"/>
              <a:t>Need to justify design exception for narrow shoulders</a:t>
            </a:r>
          </a:p>
        </p:txBody>
      </p:sp>
      <p:sp>
        <p:nvSpPr>
          <p:cNvPr id="9" name="TextBox 8"/>
          <p:cNvSpPr txBox="1"/>
          <p:nvPr/>
        </p:nvSpPr>
        <p:spPr>
          <a:xfrm>
            <a:off x="306227" y="1287694"/>
            <a:ext cx="6485848" cy="2308324"/>
          </a:xfrm>
          <a:prstGeom prst="rect">
            <a:avLst/>
          </a:prstGeom>
          <a:noFill/>
        </p:spPr>
        <p:txBody>
          <a:bodyPr wrap="square" rtlCol="0">
            <a:spAutoFit/>
          </a:bodyPr>
          <a:lstStyle/>
          <a:p>
            <a:r>
              <a:rPr lang="en-US" b="1" u="sng" dirty="0"/>
              <a:t>Existing Conditions:</a:t>
            </a:r>
            <a:endParaRPr lang="en-US" dirty="0"/>
          </a:p>
          <a:p>
            <a:pPr marL="285750" indent="-285750">
              <a:buFont typeface="Arial" panose="020B0604020202020204" pitchFamily="34" charset="0"/>
              <a:buChar char="•"/>
            </a:pPr>
            <a:r>
              <a:rPr lang="en-US" dirty="0"/>
              <a:t>Facility type: Rural Collector (rural 2 lane roadway)</a:t>
            </a:r>
          </a:p>
          <a:p>
            <a:pPr marL="285750" indent="-285750">
              <a:buFont typeface="Arial" panose="020B0604020202020204" pitchFamily="34" charset="0"/>
              <a:buChar char="•"/>
            </a:pPr>
            <a:r>
              <a:rPr lang="en-US" dirty="0"/>
              <a:t>District 11-0 Beaver County</a:t>
            </a:r>
          </a:p>
          <a:p>
            <a:pPr marL="285750" indent="-285750">
              <a:buFont typeface="Arial" panose="020B0604020202020204" pitchFamily="34" charset="0"/>
              <a:buChar char="•"/>
            </a:pPr>
            <a:r>
              <a:rPr lang="en-US" dirty="0"/>
              <a:t>Length: 2 miles	AADT: 4,500</a:t>
            </a:r>
          </a:p>
          <a:p>
            <a:pPr marL="285750" indent="-285750">
              <a:buFont typeface="Arial" panose="020B0604020202020204" pitchFamily="34" charset="0"/>
              <a:buChar char="•"/>
            </a:pPr>
            <a:r>
              <a:rPr lang="en-US" dirty="0"/>
              <a:t>Total Paved width: 22 feet</a:t>
            </a:r>
          </a:p>
          <a:p>
            <a:pPr marL="285750" indent="-285750">
              <a:buFont typeface="Arial" panose="020B0604020202020204" pitchFamily="34" charset="0"/>
              <a:buChar char="•"/>
            </a:pPr>
            <a:r>
              <a:rPr lang="en-US" dirty="0"/>
              <a:t>Lane width: 10 feet</a:t>
            </a:r>
          </a:p>
          <a:p>
            <a:pPr marL="285750" indent="-285750">
              <a:buFont typeface="Arial" panose="020B0604020202020204" pitchFamily="34" charset="0"/>
              <a:buChar char="•"/>
            </a:pPr>
            <a:r>
              <a:rPr lang="en-US" dirty="0"/>
              <a:t>Shoulder width &amp; type: 1 foot / paved</a:t>
            </a:r>
          </a:p>
          <a:p>
            <a:pPr marL="285750" indent="-285750">
              <a:buFont typeface="Arial" panose="020B0604020202020204" pitchFamily="34" charset="0"/>
              <a:buChar char="•"/>
            </a:pPr>
            <a:r>
              <a:rPr lang="en-US" dirty="0"/>
              <a:t>Warning signs: not present</a:t>
            </a:r>
          </a:p>
        </p:txBody>
      </p:sp>
    </p:spTree>
    <p:extLst>
      <p:ext uri="{BB962C8B-B14F-4D97-AF65-F5344CB8AC3E}">
        <p14:creationId xmlns:p14="http://schemas.microsoft.com/office/powerpoint/2010/main" val="418226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30B5-D0DF-4847-8FF3-76CD347BBD68}"/>
              </a:ext>
            </a:extLst>
          </p:cNvPr>
          <p:cNvSpPr>
            <a:spLocks noGrp="1"/>
          </p:cNvSpPr>
          <p:nvPr>
            <p:ph type="title"/>
          </p:nvPr>
        </p:nvSpPr>
        <p:spPr/>
        <p:txBody>
          <a:bodyPr/>
          <a:lstStyle/>
          <a:p>
            <a:r>
              <a:rPr lang="en-US" dirty="0"/>
              <a:t>Apply Data to SPF</a:t>
            </a:r>
          </a:p>
        </p:txBody>
      </p:sp>
      <p:pic>
        <p:nvPicPr>
          <p:cNvPr id="4" name="Content Placeholder 3">
            <a:extLst>
              <a:ext uri="{FF2B5EF4-FFF2-40B4-BE49-F238E27FC236}">
                <a16:creationId xmlns:a16="http://schemas.microsoft.com/office/drawing/2014/main" id="{0C1ED14D-E5DF-420D-84C5-4D4DCC05A3C2}"/>
              </a:ext>
            </a:extLst>
          </p:cNvPr>
          <p:cNvPicPr>
            <a:picLocks noGrp="1" noChangeAspect="1"/>
          </p:cNvPicPr>
          <p:nvPr>
            <p:ph idx="1"/>
          </p:nvPr>
        </p:nvPicPr>
        <p:blipFill rotWithShape="1">
          <a:blip r:embed="rId3"/>
          <a:srcRect l="1250"/>
          <a:stretch/>
        </p:blipFill>
        <p:spPr>
          <a:xfrm>
            <a:off x="5638800" y="1200487"/>
            <a:ext cx="6019349" cy="5598630"/>
          </a:xfrm>
          <a:prstGeom prst="rect">
            <a:avLst/>
          </a:prstGeom>
        </p:spPr>
      </p:pic>
      <p:sp>
        <p:nvSpPr>
          <p:cNvPr id="7" name="TextBox 6">
            <a:extLst>
              <a:ext uri="{FF2B5EF4-FFF2-40B4-BE49-F238E27FC236}">
                <a16:creationId xmlns:a16="http://schemas.microsoft.com/office/drawing/2014/main" id="{B49651F6-07AD-4136-B8B7-92FB161CB3E8}"/>
              </a:ext>
            </a:extLst>
          </p:cNvPr>
          <p:cNvSpPr txBox="1"/>
          <p:nvPr/>
        </p:nvSpPr>
        <p:spPr>
          <a:xfrm>
            <a:off x="5775444" y="3642660"/>
            <a:ext cx="5746060" cy="584775"/>
          </a:xfrm>
          <a:prstGeom prst="rect">
            <a:avLst/>
          </a:prstGeom>
          <a:solidFill>
            <a:srgbClr val="FFFF00"/>
          </a:solidFill>
        </p:spPr>
        <p:txBody>
          <a:bodyPr wrap="square" rtlCol="0">
            <a:spAutoFit/>
          </a:bodyPr>
          <a:lstStyle/>
          <a:p>
            <a:r>
              <a:rPr lang="en-US" sz="1600" dirty="0"/>
              <a:t>Do not change the </a:t>
            </a:r>
            <a:r>
              <a:rPr lang="en-US" sz="1600" b="1" dirty="0">
                <a:solidFill>
                  <a:srgbClr val="0000FF"/>
                </a:solidFill>
              </a:rPr>
              <a:t>Blue</a:t>
            </a:r>
            <a:r>
              <a:rPr lang="en-US" sz="1600" dirty="0"/>
              <a:t> data if you are using “</a:t>
            </a:r>
            <a:r>
              <a:rPr lang="en-US" sz="1600" u="sng" dirty="0"/>
              <a:t>PA SPFs</a:t>
            </a:r>
            <a:r>
              <a:rPr lang="en-US" sz="1600" dirty="0"/>
              <a:t>”. Simply put, “Ignore the </a:t>
            </a:r>
            <a:r>
              <a:rPr lang="en-US" sz="1600" b="1" dirty="0">
                <a:solidFill>
                  <a:srgbClr val="0000FF"/>
                </a:solidFill>
              </a:rPr>
              <a:t>Blue</a:t>
            </a:r>
            <a:r>
              <a:rPr lang="en-US" sz="1600" dirty="0"/>
              <a:t> entry fields”.</a:t>
            </a:r>
          </a:p>
        </p:txBody>
      </p:sp>
      <p:pic>
        <p:nvPicPr>
          <p:cNvPr id="3" name="Picture 2">
            <a:extLst>
              <a:ext uri="{FF2B5EF4-FFF2-40B4-BE49-F238E27FC236}">
                <a16:creationId xmlns:a16="http://schemas.microsoft.com/office/drawing/2014/main" id="{8D18D761-3473-4EC2-A568-E2EB5D61D1C9}"/>
              </a:ext>
            </a:extLst>
          </p:cNvPr>
          <p:cNvPicPr>
            <a:picLocks noChangeAspect="1"/>
          </p:cNvPicPr>
          <p:nvPr/>
        </p:nvPicPr>
        <p:blipFill>
          <a:blip r:embed="rId4"/>
          <a:stretch>
            <a:fillRect/>
          </a:stretch>
        </p:blipFill>
        <p:spPr>
          <a:xfrm>
            <a:off x="787400" y="1200487"/>
            <a:ext cx="4103052" cy="5598630"/>
          </a:xfrm>
          <a:prstGeom prst="rect">
            <a:avLst/>
          </a:prstGeom>
        </p:spPr>
      </p:pic>
      <p:sp>
        <p:nvSpPr>
          <p:cNvPr id="6" name="Freeform: Shape 5">
            <a:extLst>
              <a:ext uri="{FF2B5EF4-FFF2-40B4-BE49-F238E27FC236}">
                <a16:creationId xmlns:a16="http://schemas.microsoft.com/office/drawing/2014/main" id="{294E8FE9-A549-4CF9-93EB-8F29BA02E189}"/>
              </a:ext>
            </a:extLst>
          </p:cNvPr>
          <p:cNvSpPr/>
          <p:nvPr/>
        </p:nvSpPr>
        <p:spPr>
          <a:xfrm>
            <a:off x="3124201" y="3736177"/>
            <a:ext cx="2651244" cy="2969423"/>
          </a:xfrm>
          <a:custGeom>
            <a:avLst/>
            <a:gdLst>
              <a:gd name="connsiteX0" fmla="*/ 0 w 3162300"/>
              <a:gd name="connsiteY0" fmla="*/ 2721773 h 2910499"/>
              <a:gd name="connsiteX1" fmla="*/ 1219200 w 3162300"/>
              <a:gd name="connsiteY1" fmla="*/ 2664623 h 2910499"/>
              <a:gd name="connsiteX2" fmla="*/ 2409825 w 3162300"/>
              <a:gd name="connsiteY2" fmla="*/ 311948 h 2910499"/>
              <a:gd name="connsiteX3" fmla="*/ 3162300 w 3162300"/>
              <a:gd name="connsiteY3" fmla="*/ 92873 h 2910499"/>
            </a:gdLst>
            <a:ahLst/>
            <a:cxnLst>
              <a:cxn ang="0">
                <a:pos x="connsiteX0" y="connsiteY0"/>
              </a:cxn>
              <a:cxn ang="0">
                <a:pos x="connsiteX1" y="connsiteY1"/>
              </a:cxn>
              <a:cxn ang="0">
                <a:pos x="connsiteX2" y="connsiteY2"/>
              </a:cxn>
              <a:cxn ang="0">
                <a:pos x="connsiteX3" y="connsiteY3"/>
              </a:cxn>
            </a:cxnLst>
            <a:rect l="l" t="t" r="r" b="b"/>
            <a:pathLst>
              <a:path w="3162300" h="2910499">
                <a:moveTo>
                  <a:pt x="0" y="2721773"/>
                </a:moveTo>
                <a:cubicBezTo>
                  <a:pt x="408781" y="2894016"/>
                  <a:pt x="817563" y="3066260"/>
                  <a:pt x="1219200" y="2664623"/>
                </a:cubicBezTo>
                <a:cubicBezTo>
                  <a:pt x="1620837" y="2262986"/>
                  <a:pt x="2085975" y="740573"/>
                  <a:pt x="2409825" y="311948"/>
                </a:cubicBezTo>
                <a:cubicBezTo>
                  <a:pt x="2733675" y="-116677"/>
                  <a:pt x="2947987" y="-11902"/>
                  <a:pt x="3162300" y="92873"/>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5C067D3-D1E1-427B-8611-05D29113BD3D}"/>
              </a:ext>
            </a:extLst>
          </p:cNvPr>
          <p:cNvSpPr/>
          <p:nvPr/>
        </p:nvSpPr>
        <p:spPr>
          <a:xfrm>
            <a:off x="3124201" y="3121823"/>
            <a:ext cx="1142999" cy="6143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7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972800" cy="533400"/>
          </a:xfrm>
        </p:spPr>
        <p:txBody>
          <a:bodyPr/>
          <a:lstStyle/>
          <a:p>
            <a:r>
              <a:rPr lang="en-US" dirty="0"/>
              <a:t>Crash Frequency Reports (Part C Base model)</a:t>
            </a:r>
          </a:p>
        </p:txBody>
      </p:sp>
      <p:sp>
        <p:nvSpPr>
          <p:cNvPr id="5" name="Rectangle 4"/>
          <p:cNvSpPr/>
          <p:nvPr/>
        </p:nvSpPr>
        <p:spPr>
          <a:xfrm>
            <a:off x="7772400" y="1219200"/>
            <a:ext cx="156272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FDCD35-6289-4730-A7DA-6DEF3321B311}"/>
              </a:ext>
            </a:extLst>
          </p:cNvPr>
          <p:cNvPicPr>
            <a:picLocks noChangeAspect="1"/>
          </p:cNvPicPr>
          <p:nvPr/>
        </p:nvPicPr>
        <p:blipFill>
          <a:blip r:embed="rId3"/>
          <a:stretch>
            <a:fillRect/>
          </a:stretch>
        </p:blipFill>
        <p:spPr>
          <a:xfrm>
            <a:off x="1676400" y="1219200"/>
            <a:ext cx="7467600" cy="5506412"/>
          </a:xfrm>
          <a:prstGeom prst="rect">
            <a:avLst/>
          </a:prstGeom>
        </p:spPr>
      </p:pic>
      <p:sp>
        <p:nvSpPr>
          <p:cNvPr id="4" name="Rectangle 3">
            <a:extLst>
              <a:ext uri="{FF2B5EF4-FFF2-40B4-BE49-F238E27FC236}">
                <a16:creationId xmlns:a16="http://schemas.microsoft.com/office/drawing/2014/main" id="{76D56624-F996-4FCB-B1ED-43D8BA690F0C}"/>
              </a:ext>
            </a:extLst>
          </p:cNvPr>
          <p:cNvSpPr/>
          <p:nvPr/>
        </p:nvSpPr>
        <p:spPr>
          <a:xfrm>
            <a:off x="7620000" y="12192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93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11353800" cy="609600"/>
          </a:xfrm>
        </p:spPr>
        <p:txBody>
          <a:bodyPr/>
          <a:lstStyle/>
          <a:p>
            <a:r>
              <a:rPr lang="en-US" dirty="0"/>
              <a:t>Evaluate Safety Improvement Options -HSM part D Analysis))</a:t>
            </a:r>
          </a:p>
        </p:txBody>
      </p:sp>
      <p:sp>
        <p:nvSpPr>
          <p:cNvPr id="3" name="Content Placeholder 2"/>
          <p:cNvSpPr>
            <a:spLocks noGrp="1"/>
          </p:cNvSpPr>
          <p:nvPr>
            <p:ph idx="1"/>
          </p:nvPr>
        </p:nvSpPr>
        <p:spPr>
          <a:xfrm>
            <a:off x="134201" y="1288884"/>
            <a:ext cx="4895000" cy="2198092"/>
          </a:xfrm>
        </p:spPr>
        <p:txBody>
          <a:bodyPr/>
          <a:lstStyle/>
          <a:p>
            <a:pPr marL="0" indent="0">
              <a:buNone/>
            </a:pPr>
            <a:r>
              <a:rPr lang="en-US" dirty="0"/>
              <a:t>Project Options:</a:t>
            </a:r>
          </a:p>
          <a:p>
            <a:pPr marL="457200" indent="-457200">
              <a:buFont typeface="+mj-lt"/>
              <a:buAutoNum type="arabicPeriod"/>
            </a:pPr>
            <a:r>
              <a:rPr lang="en-US" dirty="0"/>
              <a:t>26ft wide: 11ft ln/2ft shldr</a:t>
            </a:r>
          </a:p>
          <a:p>
            <a:pPr marL="457200" indent="-457200">
              <a:buFont typeface="+mj-lt"/>
              <a:buAutoNum type="arabicPeriod"/>
            </a:pPr>
            <a:r>
              <a:rPr lang="en-US" dirty="0"/>
              <a:t>26ft wide: 12ft ln/1ft shldr</a:t>
            </a:r>
          </a:p>
          <a:p>
            <a:pPr marL="457200" indent="-457200">
              <a:buFont typeface="+mj-lt"/>
              <a:buAutoNum type="arabicPeriod"/>
            </a:pPr>
            <a:r>
              <a:rPr lang="en-US" dirty="0"/>
              <a:t>30ft wide: 11ft ln/4ft shldr </a:t>
            </a:r>
            <a:r>
              <a:rPr lang="en-US" b="1" dirty="0">
                <a:solidFill>
                  <a:srgbClr val="FF0000"/>
                </a:solidFill>
              </a:rPr>
              <a:t>(Design standard)</a:t>
            </a:r>
          </a:p>
          <a:p>
            <a:pPr marL="0" indent="0">
              <a:buNone/>
            </a:pPr>
            <a:endParaRPr lang="en-US" sz="800" dirty="0"/>
          </a:p>
        </p:txBody>
      </p:sp>
      <p:pic>
        <p:nvPicPr>
          <p:cNvPr id="4" name="Picture 3"/>
          <p:cNvPicPr>
            <a:picLocks noChangeAspect="1"/>
          </p:cNvPicPr>
          <p:nvPr/>
        </p:nvPicPr>
        <p:blipFill>
          <a:blip r:embed="rId3"/>
          <a:stretch>
            <a:fillRect/>
          </a:stretch>
        </p:blipFill>
        <p:spPr>
          <a:xfrm>
            <a:off x="4915853" y="1286577"/>
            <a:ext cx="3962400" cy="5122892"/>
          </a:xfrm>
          <a:prstGeom prst="rect">
            <a:avLst/>
          </a:prstGeom>
        </p:spPr>
      </p:pic>
      <p:pic>
        <p:nvPicPr>
          <p:cNvPr id="5" name="Picture 4"/>
          <p:cNvPicPr>
            <a:picLocks noChangeAspect="1"/>
          </p:cNvPicPr>
          <p:nvPr/>
        </p:nvPicPr>
        <p:blipFill>
          <a:blip r:embed="rId4"/>
          <a:stretch>
            <a:fillRect/>
          </a:stretch>
        </p:blipFill>
        <p:spPr>
          <a:xfrm>
            <a:off x="8878253" y="1562023"/>
            <a:ext cx="3104818" cy="1779069"/>
          </a:xfrm>
          <a:prstGeom prst="rect">
            <a:avLst/>
          </a:prstGeom>
        </p:spPr>
      </p:pic>
      <p:sp>
        <p:nvSpPr>
          <p:cNvPr id="8" name="Freeform: Shape 7"/>
          <p:cNvSpPr/>
          <p:nvPr/>
        </p:nvSpPr>
        <p:spPr>
          <a:xfrm>
            <a:off x="5852160" y="1771525"/>
            <a:ext cx="3388093" cy="374909"/>
          </a:xfrm>
          <a:custGeom>
            <a:avLst/>
            <a:gdLst>
              <a:gd name="connsiteX0" fmla="*/ 0 w 3388093"/>
              <a:gd name="connsiteY0" fmla="*/ 374909 h 374909"/>
              <a:gd name="connsiteX1" fmla="*/ 712269 w 3388093"/>
              <a:gd name="connsiteY1" fmla="*/ 28399 h 374909"/>
              <a:gd name="connsiteX2" fmla="*/ 2261937 w 3388093"/>
              <a:gd name="connsiteY2" fmla="*/ 38024 h 374909"/>
              <a:gd name="connsiteX3" fmla="*/ 3388093 w 3388093"/>
              <a:gd name="connsiteY3" fmla="*/ 182403 h 374909"/>
              <a:gd name="connsiteX4" fmla="*/ 3388093 w 3388093"/>
              <a:gd name="connsiteY4" fmla="*/ 182403 h 374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3" h="374909">
                <a:moveTo>
                  <a:pt x="0" y="374909"/>
                </a:moveTo>
                <a:cubicBezTo>
                  <a:pt x="167640" y="229727"/>
                  <a:pt x="335280" y="84546"/>
                  <a:pt x="712269" y="28399"/>
                </a:cubicBezTo>
                <a:cubicBezTo>
                  <a:pt x="1089258" y="-27748"/>
                  <a:pt x="1815966" y="12357"/>
                  <a:pt x="2261937" y="38024"/>
                </a:cubicBezTo>
                <a:cubicBezTo>
                  <a:pt x="2707908" y="63691"/>
                  <a:pt x="3388093" y="182403"/>
                  <a:pt x="3388093" y="182403"/>
                </a:cubicBezTo>
                <a:lnTo>
                  <a:pt x="3388093" y="182403"/>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0" y="3388090"/>
            <a:ext cx="2895600" cy="646331"/>
          </a:xfrm>
          <a:prstGeom prst="rect">
            <a:avLst/>
          </a:prstGeom>
          <a:noFill/>
        </p:spPr>
        <p:txBody>
          <a:bodyPr wrap="square" rtlCol="0">
            <a:spAutoFit/>
          </a:bodyPr>
          <a:lstStyle/>
          <a:p>
            <a:r>
              <a:rPr lang="en-US" dirty="0"/>
              <a:t>Upload your “Tool A” file (part C analysis)</a:t>
            </a:r>
          </a:p>
        </p:txBody>
      </p:sp>
      <p:sp>
        <p:nvSpPr>
          <p:cNvPr id="11" name="Freeform: Shape 10"/>
          <p:cNvSpPr/>
          <p:nvPr/>
        </p:nvSpPr>
        <p:spPr>
          <a:xfrm>
            <a:off x="5551337" y="3371850"/>
            <a:ext cx="3688916" cy="178744"/>
          </a:xfrm>
          <a:custGeom>
            <a:avLst/>
            <a:gdLst>
              <a:gd name="connsiteX0" fmla="*/ 77938 w 3592663"/>
              <a:gd name="connsiteY0" fmla="*/ 0 h 152400"/>
              <a:gd name="connsiteX1" fmla="*/ 373213 w 3592663"/>
              <a:gd name="connsiteY1" fmla="*/ 104775 h 152400"/>
              <a:gd name="connsiteX2" fmla="*/ 3002113 w 3592663"/>
              <a:gd name="connsiteY2" fmla="*/ 104775 h 152400"/>
              <a:gd name="connsiteX3" fmla="*/ 3592663 w 3592663"/>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3592663" h="152400">
                <a:moveTo>
                  <a:pt x="77938" y="0"/>
                </a:moveTo>
                <a:cubicBezTo>
                  <a:pt x="-18106" y="43656"/>
                  <a:pt x="-114150" y="87313"/>
                  <a:pt x="373213" y="104775"/>
                </a:cubicBezTo>
                <a:cubicBezTo>
                  <a:pt x="860576" y="122238"/>
                  <a:pt x="2465538" y="96838"/>
                  <a:pt x="3002113" y="104775"/>
                </a:cubicBezTo>
                <a:cubicBezTo>
                  <a:pt x="3538688" y="112713"/>
                  <a:pt x="3565675" y="132556"/>
                  <a:pt x="3592663" y="152400"/>
                </a:cubicBezTo>
              </a:path>
            </a:pathLst>
          </a:custGeom>
          <a:noFill/>
          <a:ln w="2857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5"/>
          <a:srcRect l="1135" t="5132"/>
          <a:stretch/>
        </p:blipFill>
        <p:spPr>
          <a:xfrm>
            <a:off x="8915400" y="4391524"/>
            <a:ext cx="3235442" cy="1739876"/>
          </a:xfrm>
          <a:prstGeom prst="rect">
            <a:avLst/>
          </a:prstGeom>
        </p:spPr>
      </p:pic>
      <p:sp>
        <p:nvSpPr>
          <p:cNvPr id="13" name="Freeform: Shape 12"/>
          <p:cNvSpPr/>
          <p:nvPr/>
        </p:nvSpPr>
        <p:spPr>
          <a:xfrm>
            <a:off x="6035040" y="4090737"/>
            <a:ext cx="3209968" cy="993568"/>
          </a:xfrm>
          <a:custGeom>
            <a:avLst/>
            <a:gdLst>
              <a:gd name="connsiteX0" fmla="*/ 0 w 3209968"/>
              <a:gd name="connsiteY0" fmla="*/ 0 h 993568"/>
              <a:gd name="connsiteX1" fmla="*/ 577516 w 3209968"/>
              <a:gd name="connsiteY1" fmla="*/ 154004 h 993568"/>
              <a:gd name="connsiteX2" fmla="*/ 2531444 w 3209968"/>
              <a:gd name="connsiteY2" fmla="*/ 279132 h 993568"/>
              <a:gd name="connsiteX3" fmla="*/ 3147461 w 3209968"/>
              <a:gd name="connsiteY3" fmla="*/ 933650 h 993568"/>
              <a:gd name="connsiteX4" fmla="*/ 3157086 w 3209968"/>
              <a:gd name="connsiteY4" fmla="*/ 924025 h 993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968" h="993568">
                <a:moveTo>
                  <a:pt x="0" y="0"/>
                </a:moveTo>
                <a:cubicBezTo>
                  <a:pt x="77804" y="53741"/>
                  <a:pt x="155609" y="107482"/>
                  <a:pt x="577516" y="154004"/>
                </a:cubicBezTo>
                <a:cubicBezTo>
                  <a:pt x="999423" y="200526"/>
                  <a:pt x="2103120" y="149191"/>
                  <a:pt x="2531444" y="279132"/>
                </a:cubicBezTo>
                <a:cubicBezTo>
                  <a:pt x="2959768" y="409073"/>
                  <a:pt x="3147461" y="933650"/>
                  <a:pt x="3147461" y="933650"/>
                </a:cubicBezTo>
                <a:cubicBezTo>
                  <a:pt x="3251735" y="1041132"/>
                  <a:pt x="3204410" y="982578"/>
                  <a:pt x="3157086" y="924025"/>
                </a:cubicBezTo>
              </a:path>
            </a:pathLst>
          </a:custGeom>
          <a:noFill/>
          <a:ln w="2857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4200" y="3486976"/>
            <a:ext cx="4781653" cy="3323987"/>
          </a:xfrm>
          <a:prstGeom prst="rect">
            <a:avLst/>
          </a:prstGeom>
          <a:noFill/>
        </p:spPr>
        <p:txBody>
          <a:bodyPr wrap="square" rtlCol="0">
            <a:spAutoFit/>
          </a:bodyPr>
          <a:lstStyle/>
          <a:p>
            <a:pPr marL="0" indent="0">
              <a:buNone/>
            </a:pPr>
            <a:r>
              <a:rPr lang="en-US" sz="2400" dirty="0">
                <a:latin typeface="+mn-lt"/>
              </a:rPr>
              <a:t>Time to use Tool B</a:t>
            </a:r>
          </a:p>
          <a:p>
            <a:pPr marL="342900" indent="-342900">
              <a:buFont typeface="Arial" panose="020B0604020202020204" pitchFamily="34" charset="0"/>
              <a:buChar char="•"/>
            </a:pPr>
            <a:r>
              <a:rPr lang="en-US" sz="2400" dirty="0">
                <a:latin typeface="+mn-lt"/>
              </a:rPr>
              <a:t>Can Evaluate 3 options</a:t>
            </a:r>
          </a:p>
          <a:p>
            <a:pPr marL="742950" lvl="1" indent="-285750">
              <a:buFont typeface="Wingdings" panose="05000000000000000000" pitchFamily="2" charset="2"/>
              <a:buChar char="q"/>
            </a:pPr>
            <a:r>
              <a:rPr lang="en-US" dirty="0">
                <a:latin typeface="+mn-lt"/>
              </a:rPr>
              <a:t>3 - CMFs per Alternative option</a:t>
            </a:r>
          </a:p>
          <a:p>
            <a:pPr marL="342900" indent="-342900">
              <a:buFont typeface="Arial" panose="020B0604020202020204" pitchFamily="34" charset="0"/>
              <a:buChar char="•"/>
            </a:pPr>
            <a:r>
              <a:rPr lang="en-US" sz="2400" dirty="0">
                <a:latin typeface="+mn-lt"/>
              </a:rPr>
              <a:t>Has several known CMFs</a:t>
            </a:r>
          </a:p>
          <a:p>
            <a:pPr marL="342900" indent="-342900">
              <a:buFont typeface="Arial" panose="020B0604020202020204" pitchFamily="34" charset="0"/>
              <a:buChar char="•"/>
            </a:pPr>
            <a:r>
              <a:rPr lang="en-US" sz="2400" dirty="0">
                <a:latin typeface="+mn-lt"/>
              </a:rPr>
              <a:t>Can add up to 3 user defined CMFs</a:t>
            </a:r>
          </a:p>
          <a:p>
            <a:pPr marL="342900" indent="-342900">
              <a:buFont typeface="Arial" panose="020B0604020202020204" pitchFamily="34" charset="0"/>
              <a:buChar char="•"/>
            </a:pPr>
            <a:r>
              <a:rPr lang="en-US" sz="2400" dirty="0">
                <a:latin typeface="+mn-lt"/>
              </a:rPr>
              <a:t>Benefit Cost Analysis (BCA)</a:t>
            </a:r>
          </a:p>
          <a:p>
            <a:pPr marL="342900" indent="-342900">
              <a:buFont typeface="Arial" panose="020B0604020202020204" pitchFamily="34" charset="0"/>
              <a:buChar char="•"/>
            </a:pPr>
            <a:r>
              <a:rPr lang="en-US" sz="2400" dirty="0">
                <a:latin typeface="+mn-lt"/>
              </a:rPr>
              <a:t>Use lane &amp; shoulder width supplement tool</a:t>
            </a:r>
          </a:p>
        </p:txBody>
      </p:sp>
    </p:spTree>
    <p:extLst>
      <p:ext uri="{BB962C8B-B14F-4D97-AF65-F5344CB8AC3E}">
        <p14:creationId xmlns:p14="http://schemas.microsoft.com/office/powerpoint/2010/main" val="426972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C1D9BD8-CD88-466E-983D-42AA8FC1D9EB}"/>
              </a:ext>
            </a:extLst>
          </p:cNvPr>
          <p:cNvPicPr>
            <a:picLocks noChangeAspect="1"/>
          </p:cNvPicPr>
          <p:nvPr/>
        </p:nvPicPr>
        <p:blipFill rotWithShape="1">
          <a:blip r:embed="rId3"/>
          <a:srcRect l="19569" t="43854" r="61820" b="31762"/>
          <a:stretch/>
        </p:blipFill>
        <p:spPr>
          <a:xfrm>
            <a:off x="5698105" y="4320449"/>
            <a:ext cx="5660690" cy="2085830"/>
          </a:xfrm>
          <a:prstGeom prst="rect">
            <a:avLst/>
          </a:prstGeom>
        </p:spPr>
      </p:pic>
      <p:pic>
        <p:nvPicPr>
          <p:cNvPr id="4" name="Picture 3">
            <a:extLst>
              <a:ext uri="{FF2B5EF4-FFF2-40B4-BE49-F238E27FC236}">
                <a16:creationId xmlns:a16="http://schemas.microsoft.com/office/drawing/2014/main" id="{1C2539EE-B0CE-4BD1-8F44-D0F1884C8F10}"/>
              </a:ext>
            </a:extLst>
          </p:cNvPr>
          <p:cNvPicPr>
            <a:picLocks noChangeAspect="1"/>
          </p:cNvPicPr>
          <p:nvPr/>
        </p:nvPicPr>
        <p:blipFill>
          <a:blip r:embed="rId4"/>
          <a:stretch>
            <a:fillRect/>
          </a:stretch>
        </p:blipFill>
        <p:spPr>
          <a:xfrm>
            <a:off x="610184" y="5028303"/>
            <a:ext cx="4919496" cy="1744108"/>
          </a:xfrm>
          <a:prstGeom prst="rect">
            <a:avLst/>
          </a:prstGeom>
        </p:spPr>
      </p:pic>
      <p:pic>
        <p:nvPicPr>
          <p:cNvPr id="3" name="Picture 2">
            <a:extLst>
              <a:ext uri="{FF2B5EF4-FFF2-40B4-BE49-F238E27FC236}">
                <a16:creationId xmlns:a16="http://schemas.microsoft.com/office/drawing/2014/main" id="{B4F1F497-BD6E-4D81-8D2A-786AAFE9DA6E}"/>
              </a:ext>
            </a:extLst>
          </p:cNvPr>
          <p:cNvPicPr>
            <a:picLocks noChangeAspect="1"/>
          </p:cNvPicPr>
          <p:nvPr/>
        </p:nvPicPr>
        <p:blipFill>
          <a:blip r:embed="rId5"/>
          <a:stretch>
            <a:fillRect/>
          </a:stretch>
        </p:blipFill>
        <p:spPr>
          <a:xfrm>
            <a:off x="610184" y="1200062"/>
            <a:ext cx="4950758" cy="3832176"/>
          </a:xfrm>
          <a:prstGeom prst="rect">
            <a:avLst/>
          </a:prstGeom>
        </p:spPr>
      </p:pic>
      <p:sp>
        <p:nvSpPr>
          <p:cNvPr id="2" name="Title 1"/>
          <p:cNvSpPr>
            <a:spLocks noGrp="1"/>
          </p:cNvSpPr>
          <p:nvPr>
            <p:ph type="title"/>
          </p:nvPr>
        </p:nvSpPr>
        <p:spPr>
          <a:xfrm>
            <a:off x="812800" y="533400"/>
            <a:ext cx="10972800" cy="609600"/>
          </a:xfrm>
        </p:spPr>
        <p:txBody>
          <a:bodyPr/>
          <a:lstStyle/>
          <a:p>
            <a:r>
              <a:rPr lang="en-US" dirty="0"/>
              <a:t>Enter Part D Analysis Data</a:t>
            </a:r>
          </a:p>
        </p:txBody>
      </p:sp>
      <p:cxnSp>
        <p:nvCxnSpPr>
          <p:cNvPr id="8" name="Straight Arrow Connector 7"/>
          <p:cNvCxnSpPr>
            <a:cxnSpLocks/>
            <a:stCxn id="9" idx="1"/>
          </p:cNvCxnSpPr>
          <p:nvPr/>
        </p:nvCxnSpPr>
        <p:spPr>
          <a:xfrm flipH="1" flipV="1">
            <a:off x="4029077" y="5525063"/>
            <a:ext cx="1875252" cy="10658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04329" y="6406279"/>
            <a:ext cx="3654926" cy="369332"/>
          </a:xfrm>
          <a:prstGeom prst="rect">
            <a:avLst/>
          </a:prstGeom>
          <a:noFill/>
        </p:spPr>
        <p:txBody>
          <a:bodyPr wrap="square" rtlCol="0">
            <a:spAutoFit/>
          </a:bodyPr>
          <a:lstStyle/>
          <a:p>
            <a:r>
              <a:rPr lang="en-US" dirty="0"/>
              <a:t>2. Select Countermeasures here</a:t>
            </a:r>
          </a:p>
        </p:txBody>
      </p:sp>
      <p:cxnSp>
        <p:nvCxnSpPr>
          <p:cNvPr id="11" name="Straight Arrow Connector 10"/>
          <p:cNvCxnSpPr>
            <a:cxnSpLocks/>
          </p:cNvCxnSpPr>
          <p:nvPr/>
        </p:nvCxnSpPr>
        <p:spPr>
          <a:xfrm flipH="1">
            <a:off x="5443993" y="1585753"/>
            <a:ext cx="874258" cy="6045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1262977"/>
            <a:ext cx="3733800" cy="369332"/>
          </a:xfrm>
          <a:prstGeom prst="rect">
            <a:avLst/>
          </a:prstGeom>
          <a:noFill/>
        </p:spPr>
        <p:txBody>
          <a:bodyPr wrap="square" rtlCol="0">
            <a:spAutoFit/>
          </a:bodyPr>
          <a:lstStyle/>
          <a:p>
            <a:r>
              <a:rPr lang="en-US" dirty="0"/>
              <a:t>1. Data Pulled from “Tool A” file</a:t>
            </a:r>
          </a:p>
        </p:txBody>
      </p:sp>
      <p:cxnSp>
        <p:nvCxnSpPr>
          <p:cNvPr id="17" name="Straight Connector 16"/>
          <p:cNvCxnSpPr>
            <a:cxnSpLocks/>
          </p:cNvCxnSpPr>
          <p:nvPr/>
        </p:nvCxnSpPr>
        <p:spPr>
          <a:xfrm>
            <a:off x="4953000" y="5823691"/>
            <a:ext cx="1042072" cy="6013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4983657" y="4356722"/>
            <a:ext cx="920672" cy="7454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5904329" y="4258655"/>
            <a:ext cx="5989458" cy="792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5995072" y="6406279"/>
            <a:ext cx="58168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E91546E-6B50-44DD-B638-F4D8C83BD279}"/>
              </a:ext>
            </a:extLst>
          </p:cNvPr>
          <p:cNvCxnSpPr>
            <a:cxnSpLocks/>
          </p:cNvCxnSpPr>
          <p:nvPr/>
        </p:nvCxnSpPr>
        <p:spPr>
          <a:xfrm>
            <a:off x="1447800" y="5823691"/>
            <a:ext cx="3505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BED523F-051F-41FC-9FB7-1553DE964856}"/>
              </a:ext>
            </a:extLst>
          </p:cNvPr>
          <p:cNvCxnSpPr>
            <a:cxnSpLocks/>
          </p:cNvCxnSpPr>
          <p:nvPr/>
        </p:nvCxnSpPr>
        <p:spPr>
          <a:xfrm>
            <a:off x="1752600" y="5102172"/>
            <a:ext cx="3231057" cy="15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A2876A17-A9A7-4B0E-BCAC-EA6E1361C30D}"/>
              </a:ext>
            </a:extLst>
          </p:cNvPr>
          <p:cNvPicPr>
            <a:picLocks noChangeAspect="1"/>
          </p:cNvPicPr>
          <p:nvPr/>
        </p:nvPicPr>
        <p:blipFill>
          <a:blip r:embed="rId6"/>
          <a:stretch>
            <a:fillRect/>
          </a:stretch>
        </p:blipFill>
        <p:spPr>
          <a:xfrm>
            <a:off x="6318251" y="1902311"/>
            <a:ext cx="2459962" cy="2282379"/>
          </a:xfrm>
          <a:prstGeom prst="rect">
            <a:avLst/>
          </a:prstGeom>
        </p:spPr>
      </p:pic>
      <p:sp>
        <p:nvSpPr>
          <p:cNvPr id="54" name="Freeform: Shape 53">
            <a:extLst>
              <a:ext uri="{FF2B5EF4-FFF2-40B4-BE49-F238E27FC236}">
                <a16:creationId xmlns:a16="http://schemas.microsoft.com/office/drawing/2014/main" id="{6EFA6790-F8D7-43B7-BAB8-7EF2C96930A8}"/>
              </a:ext>
            </a:extLst>
          </p:cNvPr>
          <p:cNvSpPr/>
          <p:nvPr/>
        </p:nvSpPr>
        <p:spPr>
          <a:xfrm>
            <a:off x="5172075" y="2628770"/>
            <a:ext cx="1381125" cy="2562355"/>
          </a:xfrm>
          <a:custGeom>
            <a:avLst/>
            <a:gdLst>
              <a:gd name="connsiteX0" fmla="*/ 1828800 w 1828800"/>
              <a:gd name="connsiteY0" fmla="*/ 162258 h 1924383"/>
              <a:gd name="connsiteX1" fmla="*/ 1266825 w 1828800"/>
              <a:gd name="connsiteY1" fmla="*/ 171783 h 1924383"/>
              <a:gd name="connsiteX2" fmla="*/ 0 w 1828800"/>
              <a:gd name="connsiteY2" fmla="*/ 1924383 h 1924383"/>
            </a:gdLst>
            <a:ahLst/>
            <a:cxnLst>
              <a:cxn ang="0">
                <a:pos x="connsiteX0" y="connsiteY0"/>
              </a:cxn>
              <a:cxn ang="0">
                <a:pos x="connsiteX1" y="connsiteY1"/>
              </a:cxn>
              <a:cxn ang="0">
                <a:pos x="connsiteX2" y="connsiteY2"/>
              </a:cxn>
            </a:cxnLst>
            <a:rect l="l" t="t" r="r" b="b"/>
            <a:pathLst>
              <a:path w="1828800" h="1924383">
                <a:moveTo>
                  <a:pt x="1828800" y="162258"/>
                </a:moveTo>
                <a:cubicBezTo>
                  <a:pt x="1700212" y="20177"/>
                  <a:pt x="1571625" y="-121904"/>
                  <a:pt x="1266825" y="171783"/>
                </a:cubicBezTo>
                <a:cubicBezTo>
                  <a:pt x="962025" y="465470"/>
                  <a:pt x="481012" y="1194926"/>
                  <a:pt x="0" y="1924383"/>
                </a:cubicBezTo>
              </a:path>
            </a:pathLst>
          </a:custGeom>
          <a:noFill/>
          <a:ln>
            <a:solidFill>
              <a:srgbClr val="7030A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A3CA270-7875-4A37-8F26-311F81E60593}"/>
              </a:ext>
            </a:extLst>
          </p:cNvPr>
          <p:cNvSpPr txBox="1"/>
          <p:nvPr/>
        </p:nvSpPr>
        <p:spPr>
          <a:xfrm>
            <a:off x="8778213" y="1849555"/>
            <a:ext cx="2580582" cy="923330"/>
          </a:xfrm>
          <a:prstGeom prst="rect">
            <a:avLst/>
          </a:prstGeom>
          <a:noFill/>
        </p:spPr>
        <p:txBody>
          <a:bodyPr wrap="square" rtlCol="0">
            <a:spAutoFit/>
          </a:bodyPr>
          <a:lstStyle/>
          <a:p>
            <a:r>
              <a:rPr lang="en-US" dirty="0"/>
              <a:t>3. Customize User Countermeasures here  (see next slides)</a:t>
            </a:r>
          </a:p>
        </p:txBody>
      </p:sp>
    </p:spTree>
    <p:extLst>
      <p:ext uri="{BB962C8B-B14F-4D97-AF65-F5344CB8AC3E}">
        <p14:creationId xmlns:p14="http://schemas.microsoft.com/office/powerpoint/2010/main" val="8516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down)">
                                      <p:cBhvr>
                                        <p:cTn id="60" dur="580">
                                          <p:stCondLst>
                                            <p:cond delay="0"/>
                                          </p:stCondLst>
                                        </p:cTn>
                                        <p:tgtEl>
                                          <p:spTgt spid="54"/>
                                        </p:tgtEl>
                                      </p:cBhvr>
                                    </p:animEffect>
                                    <p:anim calcmode="lin" valueType="num">
                                      <p:cBhvr>
                                        <p:cTn id="61"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66" dur="26">
                                          <p:stCondLst>
                                            <p:cond delay="650"/>
                                          </p:stCondLst>
                                        </p:cTn>
                                        <p:tgtEl>
                                          <p:spTgt spid="54"/>
                                        </p:tgtEl>
                                      </p:cBhvr>
                                      <p:to x="100000" y="60000"/>
                                    </p:animScale>
                                    <p:animScale>
                                      <p:cBhvr>
                                        <p:cTn id="67" dur="166" decel="50000">
                                          <p:stCondLst>
                                            <p:cond delay="676"/>
                                          </p:stCondLst>
                                        </p:cTn>
                                        <p:tgtEl>
                                          <p:spTgt spid="54"/>
                                        </p:tgtEl>
                                      </p:cBhvr>
                                      <p:to x="100000" y="100000"/>
                                    </p:animScale>
                                    <p:animScale>
                                      <p:cBhvr>
                                        <p:cTn id="68" dur="26">
                                          <p:stCondLst>
                                            <p:cond delay="1312"/>
                                          </p:stCondLst>
                                        </p:cTn>
                                        <p:tgtEl>
                                          <p:spTgt spid="54"/>
                                        </p:tgtEl>
                                      </p:cBhvr>
                                      <p:to x="100000" y="80000"/>
                                    </p:animScale>
                                    <p:animScale>
                                      <p:cBhvr>
                                        <p:cTn id="69" dur="166" decel="50000">
                                          <p:stCondLst>
                                            <p:cond delay="1338"/>
                                          </p:stCondLst>
                                        </p:cTn>
                                        <p:tgtEl>
                                          <p:spTgt spid="54"/>
                                        </p:tgtEl>
                                      </p:cBhvr>
                                      <p:to x="100000" y="100000"/>
                                    </p:animScale>
                                    <p:animScale>
                                      <p:cBhvr>
                                        <p:cTn id="70" dur="26">
                                          <p:stCondLst>
                                            <p:cond delay="1642"/>
                                          </p:stCondLst>
                                        </p:cTn>
                                        <p:tgtEl>
                                          <p:spTgt spid="54"/>
                                        </p:tgtEl>
                                      </p:cBhvr>
                                      <p:to x="100000" y="90000"/>
                                    </p:animScale>
                                    <p:animScale>
                                      <p:cBhvr>
                                        <p:cTn id="71" dur="166" decel="50000">
                                          <p:stCondLst>
                                            <p:cond delay="1668"/>
                                          </p:stCondLst>
                                        </p:cTn>
                                        <p:tgtEl>
                                          <p:spTgt spid="54"/>
                                        </p:tgtEl>
                                      </p:cBhvr>
                                      <p:to x="100000" y="100000"/>
                                    </p:animScale>
                                    <p:animScale>
                                      <p:cBhvr>
                                        <p:cTn id="72" dur="26">
                                          <p:stCondLst>
                                            <p:cond delay="1808"/>
                                          </p:stCondLst>
                                        </p:cTn>
                                        <p:tgtEl>
                                          <p:spTgt spid="54"/>
                                        </p:tgtEl>
                                      </p:cBhvr>
                                      <p:to x="100000" y="95000"/>
                                    </p:animScale>
                                    <p:animScale>
                                      <p:cBhvr>
                                        <p:cTn id="73" dur="166" decel="50000">
                                          <p:stCondLst>
                                            <p:cond delay="1834"/>
                                          </p:stCondLst>
                                        </p:cTn>
                                        <p:tgtEl>
                                          <p:spTgt spid="54"/>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80">
                                          <p:stCondLst>
                                            <p:cond delay="0"/>
                                          </p:stCondLst>
                                        </p:cTn>
                                        <p:tgtEl>
                                          <p:spTgt spid="40"/>
                                        </p:tgtEl>
                                      </p:cBhvr>
                                    </p:animEffect>
                                    <p:anim calcmode="lin" valueType="num">
                                      <p:cBhvr>
                                        <p:cTn id="7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2" dur="26">
                                          <p:stCondLst>
                                            <p:cond delay="650"/>
                                          </p:stCondLst>
                                        </p:cTn>
                                        <p:tgtEl>
                                          <p:spTgt spid="40"/>
                                        </p:tgtEl>
                                      </p:cBhvr>
                                      <p:to x="100000" y="60000"/>
                                    </p:animScale>
                                    <p:animScale>
                                      <p:cBhvr>
                                        <p:cTn id="83" dur="166" decel="50000">
                                          <p:stCondLst>
                                            <p:cond delay="676"/>
                                          </p:stCondLst>
                                        </p:cTn>
                                        <p:tgtEl>
                                          <p:spTgt spid="40"/>
                                        </p:tgtEl>
                                      </p:cBhvr>
                                      <p:to x="100000" y="100000"/>
                                    </p:animScale>
                                    <p:animScale>
                                      <p:cBhvr>
                                        <p:cTn id="84" dur="26">
                                          <p:stCondLst>
                                            <p:cond delay="1312"/>
                                          </p:stCondLst>
                                        </p:cTn>
                                        <p:tgtEl>
                                          <p:spTgt spid="40"/>
                                        </p:tgtEl>
                                      </p:cBhvr>
                                      <p:to x="100000" y="80000"/>
                                    </p:animScale>
                                    <p:animScale>
                                      <p:cBhvr>
                                        <p:cTn id="85" dur="166" decel="50000">
                                          <p:stCondLst>
                                            <p:cond delay="1338"/>
                                          </p:stCondLst>
                                        </p:cTn>
                                        <p:tgtEl>
                                          <p:spTgt spid="40"/>
                                        </p:tgtEl>
                                      </p:cBhvr>
                                      <p:to x="100000" y="100000"/>
                                    </p:animScale>
                                    <p:animScale>
                                      <p:cBhvr>
                                        <p:cTn id="86" dur="26">
                                          <p:stCondLst>
                                            <p:cond delay="1642"/>
                                          </p:stCondLst>
                                        </p:cTn>
                                        <p:tgtEl>
                                          <p:spTgt spid="40"/>
                                        </p:tgtEl>
                                      </p:cBhvr>
                                      <p:to x="100000" y="90000"/>
                                    </p:animScale>
                                    <p:animScale>
                                      <p:cBhvr>
                                        <p:cTn id="87" dur="166" decel="50000">
                                          <p:stCondLst>
                                            <p:cond delay="1668"/>
                                          </p:stCondLst>
                                        </p:cTn>
                                        <p:tgtEl>
                                          <p:spTgt spid="40"/>
                                        </p:tgtEl>
                                      </p:cBhvr>
                                      <p:to x="100000" y="100000"/>
                                    </p:animScale>
                                    <p:animScale>
                                      <p:cBhvr>
                                        <p:cTn id="88" dur="26">
                                          <p:stCondLst>
                                            <p:cond delay="1808"/>
                                          </p:stCondLst>
                                        </p:cTn>
                                        <p:tgtEl>
                                          <p:spTgt spid="40"/>
                                        </p:tgtEl>
                                      </p:cBhvr>
                                      <p:to x="100000" y="95000"/>
                                    </p:animScale>
                                    <p:animScale>
                                      <p:cBhvr>
                                        <p:cTn id="89" dur="166" decel="50000">
                                          <p:stCondLst>
                                            <p:cond delay="1834"/>
                                          </p:stCondLst>
                                        </p:cTn>
                                        <p:tgtEl>
                                          <p:spTgt spid="40"/>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wipe(down)">
                                      <p:cBhvr>
                                        <p:cTn id="92" dur="580">
                                          <p:stCondLst>
                                            <p:cond delay="0"/>
                                          </p:stCondLst>
                                        </p:cTn>
                                        <p:tgtEl>
                                          <p:spTgt spid="57"/>
                                        </p:tgtEl>
                                      </p:cBhvr>
                                    </p:animEffect>
                                    <p:anim calcmode="lin" valueType="num">
                                      <p:cBhvr>
                                        <p:cTn id="93"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98" dur="26">
                                          <p:stCondLst>
                                            <p:cond delay="650"/>
                                          </p:stCondLst>
                                        </p:cTn>
                                        <p:tgtEl>
                                          <p:spTgt spid="57"/>
                                        </p:tgtEl>
                                      </p:cBhvr>
                                      <p:to x="100000" y="60000"/>
                                    </p:animScale>
                                    <p:animScale>
                                      <p:cBhvr>
                                        <p:cTn id="99" dur="166" decel="50000">
                                          <p:stCondLst>
                                            <p:cond delay="676"/>
                                          </p:stCondLst>
                                        </p:cTn>
                                        <p:tgtEl>
                                          <p:spTgt spid="57"/>
                                        </p:tgtEl>
                                      </p:cBhvr>
                                      <p:to x="100000" y="100000"/>
                                    </p:animScale>
                                    <p:animScale>
                                      <p:cBhvr>
                                        <p:cTn id="100" dur="26">
                                          <p:stCondLst>
                                            <p:cond delay="1312"/>
                                          </p:stCondLst>
                                        </p:cTn>
                                        <p:tgtEl>
                                          <p:spTgt spid="57"/>
                                        </p:tgtEl>
                                      </p:cBhvr>
                                      <p:to x="100000" y="80000"/>
                                    </p:animScale>
                                    <p:animScale>
                                      <p:cBhvr>
                                        <p:cTn id="101" dur="166" decel="50000">
                                          <p:stCondLst>
                                            <p:cond delay="1338"/>
                                          </p:stCondLst>
                                        </p:cTn>
                                        <p:tgtEl>
                                          <p:spTgt spid="57"/>
                                        </p:tgtEl>
                                      </p:cBhvr>
                                      <p:to x="100000" y="100000"/>
                                    </p:animScale>
                                    <p:animScale>
                                      <p:cBhvr>
                                        <p:cTn id="102" dur="26">
                                          <p:stCondLst>
                                            <p:cond delay="1642"/>
                                          </p:stCondLst>
                                        </p:cTn>
                                        <p:tgtEl>
                                          <p:spTgt spid="57"/>
                                        </p:tgtEl>
                                      </p:cBhvr>
                                      <p:to x="100000" y="90000"/>
                                    </p:animScale>
                                    <p:animScale>
                                      <p:cBhvr>
                                        <p:cTn id="103" dur="166" decel="50000">
                                          <p:stCondLst>
                                            <p:cond delay="1668"/>
                                          </p:stCondLst>
                                        </p:cTn>
                                        <p:tgtEl>
                                          <p:spTgt spid="57"/>
                                        </p:tgtEl>
                                      </p:cBhvr>
                                      <p:to x="100000" y="100000"/>
                                    </p:animScale>
                                    <p:animScale>
                                      <p:cBhvr>
                                        <p:cTn id="104" dur="26">
                                          <p:stCondLst>
                                            <p:cond delay="1808"/>
                                          </p:stCondLst>
                                        </p:cTn>
                                        <p:tgtEl>
                                          <p:spTgt spid="57"/>
                                        </p:tgtEl>
                                      </p:cBhvr>
                                      <p:to x="100000" y="95000"/>
                                    </p:animScale>
                                    <p:animScale>
                                      <p:cBhvr>
                                        <p:cTn id="105" dur="166" decel="50000">
                                          <p:stCondLst>
                                            <p:cond delay="1834"/>
                                          </p:stCondLst>
                                        </p:cTn>
                                        <p:tgtEl>
                                          <p:spTgt spid="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54" grpId="0" animBg="1"/>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52C0-C845-48FD-86CB-CA1D6E94A586}"/>
              </a:ext>
            </a:extLst>
          </p:cNvPr>
          <p:cNvSpPr>
            <a:spLocks noGrp="1"/>
          </p:cNvSpPr>
          <p:nvPr>
            <p:ph type="title"/>
          </p:nvPr>
        </p:nvSpPr>
        <p:spPr/>
        <p:txBody>
          <a:bodyPr/>
          <a:lstStyle/>
          <a:p>
            <a:r>
              <a:rPr lang="en-US" dirty="0"/>
              <a:t>Shoulder &amp; Lane Width CMF for Part D Analysis</a:t>
            </a:r>
          </a:p>
        </p:txBody>
      </p:sp>
      <p:pic>
        <p:nvPicPr>
          <p:cNvPr id="10" name="Picture 9">
            <a:extLst>
              <a:ext uri="{FF2B5EF4-FFF2-40B4-BE49-F238E27FC236}">
                <a16:creationId xmlns:a16="http://schemas.microsoft.com/office/drawing/2014/main" id="{88C0F05F-F7F7-4978-B71D-93060C4E8BB8}"/>
              </a:ext>
            </a:extLst>
          </p:cNvPr>
          <p:cNvPicPr>
            <a:picLocks noChangeAspect="1"/>
          </p:cNvPicPr>
          <p:nvPr/>
        </p:nvPicPr>
        <p:blipFill>
          <a:blip r:embed="rId3"/>
          <a:stretch>
            <a:fillRect/>
          </a:stretch>
        </p:blipFill>
        <p:spPr>
          <a:xfrm>
            <a:off x="638175" y="1219200"/>
            <a:ext cx="7200070" cy="2913923"/>
          </a:xfrm>
          <a:prstGeom prst="rect">
            <a:avLst/>
          </a:prstGeom>
          <a:ln w="28575">
            <a:solidFill>
              <a:srgbClr val="002060"/>
            </a:solidFill>
          </a:ln>
        </p:spPr>
      </p:pic>
      <p:pic>
        <p:nvPicPr>
          <p:cNvPr id="11" name="Picture 10">
            <a:extLst>
              <a:ext uri="{FF2B5EF4-FFF2-40B4-BE49-F238E27FC236}">
                <a16:creationId xmlns:a16="http://schemas.microsoft.com/office/drawing/2014/main" id="{F614A393-D2E1-473E-90ED-048821243F33}"/>
              </a:ext>
            </a:extLst>
          </p:cNvPr>
          <p:cNvPicPr>
            <a:picLocks noChangeAspect="1"/>
          </p:cNvPicPr>
          <p:nvPr/>
        </p:nvPicPr>
        <p:blipFill>
          <a:blip r:embed="rId4"/>
          <a:stretch>
            <a:fillRect/>
          </a:stretch>
        </p:blipFill>
        <p:spPr>
          <a:xfrm>
            <a:off x="3810000" y="3429000"/>
            <a:ext cx="7884348" cy="3200400"/>
          </a:xfrm>
          <a:prstGeom prst="rect">
            <a:avLst/>
          </a:prstGeom>
          <a:ln w="28575">
            <a:solidFill>
              <a:srgbClr val="002060"/>
            </a:solidFill>
          </a:ln>
        </p:spPr>
      </p:pic>
      <p:sp>
        <p:nvSpPr>
          <p:cNvPr id="12" name="TextBox 11">
            <a:extLst>
              <a:ext uri="{FF2B5EF4-FFF2-40B4-BE49-F238E27FC236}">
                <a16:creationId xmlns:a16="http://schemas.microsoft.com/office/drawing/2014/main" id="{030D690A-890F-423F-951A-C3EECD80E954}"/>
              </a:ext>
            </a:extLst>
          </p:cNvPr>
          <p:cNvSpPr txBox="1"/>
          <p:nvPr/>
        </p:nvSpPr>
        <p:spPr>
          <a:xfrm>
            <a:off x="533400" y="4715470"/>
            <a:ext cx="2743200" cy="923330"/>
          </a:xfrm>
          <a:prstGeom prst="rect">
            <a:avLst/>
          </a:prstGeom>
          <a:noFill/>
        </p:spPr>
        <p:txBody>
          <a:bodyPr wrap="square" rtlCol="0">
            <a:spAutoFit/>
          </a:bodyPr>
          <a:lstStyle/>
          <a:p>
            <a:r>
              <a:rPr lang="en-US" dirty="0"/>
              <a:t>Optimal lane &amp; shoulder width with 26 feet of total pavement width</a:t>
            </a:r>
          </a:p>
        </p:txBody>
      </p:sp>
      <p:sp>
        <p:nvSpPr>
          <p:cNvPr id="13" name="Arc 12">
            <a:extLst>
              <a:ext uri="{FF2B5EF4-FFF2-40B4-BE49-F238E27FC236}">
                <a16:creationId xmlns:a16="http://schemas.microsoft.com/office/drawing/2014/main" id="{629F4640-1AF8-4FD7-9E66-3B281EADFD89}"/>
              </a:ext>
            </a:extLst>
          </p:cNvPr>
          <p:cNvSpPr/>
          <p:nvPr/>
        </p:nvSpPr>
        <p:spPr>
          <a:xfrm rot="11353392">
            <a:off x="1625172" y="5655113"/>
            <a:ext cx="4147096" cy="646114"/>
          </a:xfrm>
          <a:prstGeom prst="arc">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D085AF2-38ED-4930-AD3E-3C3979172F76}"/>
              </a:ext>
            </a:extLst>
          </p:cNvPr>
          <p:cNvSpPr txBox="1"/>
          <p:nvPr/>
        </p:nvSpPr>
        <p:spPr>
          <a:xfrm>
            <a:off x="7929497" y="1295400"/>
            <a:ext cx="376485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&lt;1.0: Crash reduction</a:t>
            </a:r>
          </a:p>
          <a:p>
            <a:pPr marL="285750" indent="-285750">
              <a:buFont typeface="Arial" panose="020B0604020202020204" pitchFamily="34" charset="0"/>
              <a:buChar char="•"/>
            </a:pPr>
            <a:r>
              <a:rPr lang="en-US" sz="2400" dirty="0"/>
              <a:t>=1.0: No change</a:t>
            </a:r>
          </a:p>
          <a:p>
            <a:pPr marL="285750" indent="-285750">
              <a:buFont typeface="Arial" panose="020B0604020202020204" pitchFamily="34" charset="0"/>
              <a:buChar char="•"/>
            </a:pPr>
            <a:r>
              <a:rPr lang="en-US" sz="2400" dirty="0"/>
              <a:t>&gt;1.0: Increases crashes</a:t>
            </a:r>
          </a:p>
        </p:txBody>
      </p:sp>
    </p:spTree>
    <p:extLst>
      <p:ext uri="{BB962C8B-B14F-4D97-AF65-F5344CB8AC3E}">
        <p14:creationId xmlns:p14="http://schemas.microsoft.com/office/powerpoint/2010/main" val="2167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3500"/>
                            </p:stCondLst>
                            <p:childTnLst>
                              <p:par>
                                <p:cTn id="9" presetID="14" presetClass="entr" presetSubtype="10" fill="hold" grpId="0"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BA5C-4871-4942-9BDB-E7EEDA99F2F9}"/>
              </a:ext>
            </a:extLst>
          </p:cNvPr>
          <p:cNvSpPr>
            <a:spLocks noGrp="1"/>
          </p:cNvSpPr>
          <p:nvPr>
            <p:ph type="title"/>
          </p:nvPr>
        </p:nvSpPr>
        <p:spPr/>
        <p:txBody>
          <a:bodyPr/>
          <a:lstStyle/>
          <a:p>
            <a:r>
              <a:rPr lang="en-US" dirty="0"/>
              <a:t>CMF List in the Tool</a:t>
            </a:r>
          </a:p>
        </p:txBody>
      </p:sp>
      <p:pic>
        <p:nvPicPr>
          <p:cNvPr id="5" name="Picture 4">
            <a:extLst>
              <a:ext uri="{FF2B5EF4-FFF2-40B4-BE49-F238E27FC236}">
                <a16:creationId xmlns:a16="http://schemas.microsoft.com/office/drawing/2014/main" id="{1D5EE638-1431-4718-ABDE-8FB49DA50DA5}"/>
              </a:ext>
            </a:extLst>
          </p:cNvPr>
          <p:cNvPicPr>
            <a:picLocks noChangeAspect="1"/>
          </p:cNvPicPr>
          <p:nvPr/>
        </p:nvPicPr>
        <p:blipFill>
          <a:blip r:embed="rId3"/>
          <a:stretch>
            <a:fillRect/>
          </a:stretch>
        </p:blipFill>
        <p:spPr>
          <a:xfrm>
            <a:off x="609599" y="1219200"/>
            <a:ext cx="10820401" cy="5584022"/>
          </a:xfrm>
          <a:prstGeom prst="rect">
            <a:avLst/>
          </a:prstGeom>
        </p:spPr>
      </p:pic>
    </p:spTree>
    <p:extLst>
      <p:ext uri="{BB962C8B-B14F-4D97-AF65-F5344CB8AC3E}">
        <p14:creationId xmlns:p14="http://schemas.microsoft.com/office/powerpoint/2010/main" val="371812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Pennsylvania CMF Guide &amp; PennDOT HSM Analysis Tool</a:t>
            </a:r>
          </a:p>
        </p:txBody>
      </p:sp>
      <p:sp>
        <p:nvSpPr>
          <p:cNvPr id="3" name="Content Placeholder 2"/>
          <p:cNvSpPr>
            <a:spLocks noGrp="1"/>
          </p:cNvSpPr>
          <p:nvPr>
            <p:ph idx="1"/>
          </p:nvPr>
        </p:nvSpPr>
        <p:spPr>
          <a:xfrm>
            <a:off x="685800" y="1600200"/>
            <a:ext cx="6781800" cy="3886200"/>
          </a:xfrm>
        </p:spPr>
        <p:txBody>
          <a:bodyPr/>
          <a:lstStyle/>
          <a:p>
            <a:r>
              <a:rPr lang="en-US" sz="2800" dirty="0"/>
              <a:t>Who developed the PA CMF Guide </a:t>
            </a:r>
          </a:p>
          <a:p>
            <a:r>
              <a:rPr lang="en-US" sz="2800" dirty="0"/>
              <a:t>What is it</a:t>
            </a:r>
          </a:p>
          <a:p>
            <a:r>
              <a:rPr lang="en-US" sz="2800" dirty="0"/>
              <a:t>Why it was developed</a:t>
            </a:r>
          </a:p>
          <a:p>
            <a:r>
              <a:rPr lang="en-US" sz="2800" dirty="0"/>
              <a:t>Data and how to use it</a:t>
            </a:r>
          </a:p>
          <a:p>
            <a:r>
              <a:rPr lang="en-US" sz="2800" dirty="0"/>
              <a:t>Advantages (Pros)</a:t>
            </a:r>
          </a:p>
          <a:p>
            <a:r>
              <a:rPr lang="en-US" sz="2800" dirty="0"/>
              <a:t>Disincentives (Cons)</a:t>
            </a:r>
          </a:p>
          <a:p>
            <a:r>
              <a:rPr lang="en-US" sz="2800" dirty="0"/>
              <a:t>PennDOT Analysis Tool</a:t>
            </a:r>
          </a:p>
        </p:txBody>
      </p:sp>
      <p:pic>
        <p:nvPicPr>
          <p:cNvPr id="4" name="Picture 3" descr="Sober Moms: Explaining Drinking to My Daughter – SOBER COUR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461" y="1447800"/>
            <a:ext cx="3810000" cy="4171708"/>
          </a:xfrm>
          <a:prstGeom prst="rect">
            <a:avLst/>
          </a:prstGeom>
        </p:spPr>
      </p:pic>
    </p:spTree>
    <p:extLst>
      <p:ext uri="{BB962C8B-B14F-4D97-AF65-F5344CB8AC3E}">
        <p14:creationId xmlns:p14="http://schemas.microsoft.com/office/powerpoint/2010/main" val="2959067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Cost Analysis</a:t>
            </a:r>
          </a:p>
        </p:txBody>
      </p:sp>
      <p:sp>
        <p:nvSpPr>
          <p:cNvPr id="3" name="Content Placeholder 2"/>
          <p:cNvSpPr>
            <a:spLocks noGrp="1"/>
          </p:cNvSpPr>
          <p:nvPr>
            <p:ph idx="1"/>
          </p:nvPr>
        </p:nvSpPr>
        <p:spPr>
          <a:xfrm>
            <a:off x="609599" y="1219200"/>
            <a:ext cx="4495801" cy="5410199"/>
          </a:xfrm>
        </p:spPr>
        <p:txBody>
          <a:bodyPr/>
          <a:lstStyle/>
          <a:p>
            <a:pPr marL="0" indent="0">
              <a:buNone/>
            </a:pPr>
            <a:r>
              <a:rPr lang="en-US" dirty="0"/>
              <a:t>Add necessary costs and service life for a BCA</a:t>
            </a:r>
          </a:p>
          <a:p>
            <a:pPr marL="0" indent="0">
              <a:buNone/>
            </a:pPr>
            <a:endParaRPr lang="en-US" dirty="0"/>
          </a:p>
          <a:p>
            <a:pPr>
              <a:buFont typeface="Arial" panose="020B0604020202020204" pitchFamily="34" charset="0"/>
              <a:buChar char="•"/>
            </a:pPr>
            <a:r>
              <a:rPr lang="en-US" dirty="0"/>
              <a:t>Enter one at a time for each Option (Alternative)</a:t>
            </a:r>
          </a:p>
          <a:p>
            <a:pPr>
              <a:buFont typeface="Arial" panose="020B0604020202020204" pitchFamily="34" charset="0"/>
              <a:buChar char="•"/>
            </a:pPr>
            <a:endParaRPr lang="en-US" dirty="0"/>
          </a:p>
          <a:p>
            <a:pPr>
              <a:buFont typeface="Arial" panose="020B0604020202020204" pitchFamily="34" charset="0"/>
              <a:buChar char="•"/>
            </a:pPr>
            <a:r>
              <a:rPr lang="en-US" i="1" dirty="0"/>
              <a:t>Life cycles for different countermeasures can be different.</a:t>
            </a:r>
          </a:p>
        </p:txBody>
      </p:sp>
      <p:pic>
        <p:nvPicPr>
          <p:cNvPr id="10" name="Picture 9">
            <a:extLst>
              <a:ext uri="{FF2B5EF4-FFF2-40B4-BE49-F238E27FC236}">
                <a16:creationId xmlns:a16="http://schemas.microsoft.com/office/drawing/2014/main" id="{ECC3B2F8-7C4C-451B-9CF2-13798F40D987}"/>
              </a:ext>
            </a:extLst>
          </p:cNvPr>
          <p:cNvPicPr>
            <a:picLocks noChangeAspect="1"/>
          </p:cNvPicPr>
          <p:nvPr/>
        </p:nvPicPr>
        <p:blipFill rotWithShape="1">
          <a:blip r:embed="rId3"/>
          <a:srcRect b="172"/>
          <a:stretch/>
        </p:blipFill>
        <p:spPr>
          <a:xfrm>
            <a:off x="5295303" y="1219200"/>
            <a:ext cx="6287097" cy="5562600"/>
          </a:xfrm>
          <a:prstGeom prst="rect">
            <a:avLst/>
          </a:prstGeom>
        </p:spPr>
      </p:pic>
    </p:spTree>
    <p:extLst>
      <p:ext uri="{BB962C8B-B14F-4D97-AF65-F5344CB8AC3E}">
        <p14:creationId xmlns:p14="http://schemas.microsoft.com/office/powerpoint/2010/main" val="375792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278AD4-83A8-4447-98E6-CEAB05B20E00}"/>
              </a:ext>
            </a:extLst>
          </p:cNvPr>
          <p:cNvPicPr>
            <a:picLocks noChangeAspect="1"/>
          </p:cNvPicPr>
          <p:nvPr/>
        </p:nvPicPr>
        <p:blipFill>
          <a:blip r:embed="rId3"/>
          <a:stretch>
            <a:fillRect/>
          </a:stretch>
        </p:blipFill>
        <p:spPr>
          <a:xfrm>
            <a:off x="431970" y="1226404"/>
            <a:ext cx="4311466" cy="5631596"/>
          </a:xfrm>
          <a:prstGeom prst="rect">
            <a:avLst/>
          </a:prstGeom>
        </p:spPr>
      </p:pic>
      <p:pic>
        <p:nvPicPr>
          <p:cNvPr id="6" name="Picture 5">
            <a:extLst>
              <a:ext uri="{FF2B5EF4-FFF2-40B4-BE49-F238E27FC236}">
                <a16:creationId xmlns:a16="http://schemas.microsoft.com/office/drawing/2014/main" id="{A78A783B-FAD6-4599-AC32-29A51B050393}"/>
              </a:ext>
            </a:extLst>
          </p:cNvPr>
          <p:cNvPicPr>
            <a:picLocks noChangeAspect="1"/>
          </p:cNvPicPr>
          <p:nvPr/>
        </p:nvPicPr>
        <p:blipFill>
          <a:blip r:embed="rId4"/>
          <a:stretch>
            <a:fillRect/>
          </a:stretch>
        </p:blipFill>
        <p:spPr>
          <a:xfrm>
            <a:off x="5889068" y="1371622"/>
            <a:ext cx="5638718" cy="5306650"/>
          </a:xfrm>
          <a:prstGeom prst="rect">
            <a:avLst/>
          </a:prstGeom>
        </p:spPr>
      </p:pic>
      <p:cxnSp>
        <p:nvCxnSpPr>
          <p:cNvPr id="11" name="Straight Connector 10"/>
          <p:cNvCxnSpPr>
            <a:cxnSpLocks/>
          </p:cNvCxnSpPr>
          <p:nvPr/>
        </p:nvCxnSpPr>
        <p:spPr>
          <a:xfrm>
            <a:off x="5181600" y="6671855"/>
            <a:ext cx="3124200" cy="205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368328" y="3586036"/>
            <a:ext cx="2209801" cy="19691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258298" y="4689888"/>
            <a:ext cx="2319830" cy="19691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203499" y="6296526"/>
            <a:ext cx="2374630" cy="332873"/>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203498" y="2482184"/>
            <a:ext cx="2374630" cy="19691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63761CD-068F-454F-8BBF-C6FA53FAEA95}"/>
              </a:ext>
            </a:extLst>
          </p:cNvPr>
          <p:cNvSpPr/>
          <p:nvPr/>
        </p:nvSpPr>
        <p:spPr>
          <a:xfrm>
            <a:off x="9203498" y="5334000"/>
            <a:ext cx="778702" cy="1295399"/>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F9C6D8B-724E-43B1-8C3C-96C90A314637}"/>
              </a:ext>
            </a:extLst>
          </p:cNvPr>
          <p:cNvSpPr/>
          <p:nvPr/>
        </p:nvSpPr>
        <p:spPr>
          <a:xfrm>
            <a:off x="10768607" y="5333999"/>
            <a:ext cx="778702" cy="1295399"/>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E640FFF-FC27-47F9-A124-2EC495454C6C}"/>
              </a:ext>
            </a:extLst>
          </p:cNvPr>
          <p:cNvSpPr/>
          <p:nvPr/>
        </p:nvSpPr>
        <p:spPr>
          <a:xfrm>
            <a:off x="9258298" y="6324600"/>
            <a:ext cx="647701" cy="251329"/>
          </a:xfrm>
          <a:prstGeom prst="round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59831752-F56B-47B4-BF80-F078C4FAF3C2}"/>
              </a:ext>
            </a:extLst>
          </p:cNvPr>
          <p:cNvSpPr/>
          <p:nvPr/>
        </p:nvSpPr>
        <p:spPr>
          <a:xfrm>
            <a:off x="10834107" y="6347324"/>
            <a:ext cx="647701" cy="251329"/>
          </a:xfrm>
          <a:prstGeom prst="round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BFA14B2-C31B-4810-A513-C8C772D167A9}"/>
              </a:ext>
            </a:extLst>
          </p:cNvPr>
          <p:cNvSpPr/>
          <p:nvPr/>
        </p:nvSpPr>
        <p:spPr>
          <a:xfrm>
            <a:off x="8073027" y="6226705"/>
            <a:ext cx="911389" cy="291721"/>
          </a:xfrm>
          <a:prstGeom prst="wedgeRoundRectCallout">
            <a:avLst>
              <a:gd name="adj1" fmla="val 102057"/>
              <a:gd name="adj2" fmla="val 29189"/>
              <a:gd name="adj3" fmla="val 16667"/>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Justifies DE</a:t>
            </a:r>
          </a:p>
        </p:txBody>
      </p:sp>
      <p:cxnSp>
        <p:nvCxnSpPr>
          <p:cNvPr id="13" name="Straight Connector 12"/>
          <p:cNvCxnSpPr/>
          <p:nvPr/>
        </p:nvCxnSpPr>
        <p:spPr>
          <a:xfrm>
            <a:off x="5450904" y="1292341"/>
            <a:ext cx="5257800" cy="128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12800" y="533400"/>
            <a:ext cx="10972800" cy="533400"/>
          </a:xfrm>
        </p:spPr>
        <p:txBody>
          <a:bodyPr/>
          <a:lstStyle/>
          <a:p>
            <a:r>
              <a:rPr lang="en-US" dirty="0"/>
              <a:t>Summary of Project options</a:t>
            </a:r>
          </a:p>
        </p:txBody>
      </p:sp>
      <p:cxnSp>
        <p:nvCxnSpPr>
          <p:cNvPr id="16" name="Straight Connector 15"/>
          <p:cNvCxnSpPr>
            <a:cxnSpLocks/>
          </p:cNvCxnSpPr>
          <p:nvPr/>
        </p:nvCxnSpPr>
        <p:spPr>
          <a:xfrm>
            <a:off x="2951333" y="3124200"/>
            <a:ext cx="17257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2908930" y="6810676"/>
            <a:ext cx="1964691" cy="56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4873621" y="6678272"/>
            <a:ext cx="307979" cy="1324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4677059" y="1292343"/>
            <a:ext cx="773845" cy="18262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63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 name="Picture 2">
            <a:extLst>
              <a:ext uri="{FF2B5EF4-FFF2-40B4-BE49-F238E27FC236}">
                <a16:creationId xmlns:a16="http://schemas.microsoft.com/office/drawing/2014/main" id="{29B722A7-B219-4602-AD9D-47A497A4C263}"/>
              </a:ext>
            </a:extLst>
          </p:cNvPr>
          <p:cNvPicPr>
            <a:picLocks noChangeAspect="1"/>
          </p:cNvPicPr>
          <p:nvPr/>
        </p:nvPicPr>
        <p:blipFill>
          <a:blip r:embed="rId3"/>
          <a:stretch>
            <a:fillRect/>
          </a:stretch>
        </p:blipFill>
        <p:spPr>
          <a:xfrm>
            <a:off x="4224022" y="1280809"/>
            <a:ext cx="3886200" cy="5169716"/>
          </a:xfrm>
          <a:prstGeom prst="rect">
            <a:avLst/>
          </a:prstGeom>
        </p:spPr>
      </p:pic>
      <p:pic>
        <p:nvPicPr>
          <p:cNvPr id="5" name="Picture 4">
            <a:extLst>
              <a:ext uri="{FF2B5EF4-FFF2-40B4-BE49-F238E27FC236}">
                <a16:creationId xmlns:a16="http://schemas.microsoft.com/office/drawing/2014/main" id="{2BE9D045-CD97-4B05-90AB-6D99783254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2443" y="1280809"/>
            <a:ext cx="3853180" cy="4876800"/>
          </a:xfrm>
          <a:prstGeom prst="rect">
            <a:avLst/>
          </a:prstGeom>
        </p:spPr>
      </p:pic>
      <p:pic>
        <p:nvPicPr>
          <p:cNvPr id="6" name="Picture 5">
            <a:extLst>
              <a:ext uri="{FF2B5EF4-FFF2-40B4-BE49-F238E27FC236}">
                <a16:creationId xmlns:a16="http://schemas.microsoft.com/office/drawing/2014/main" id="{B51FE6E4-684E-4C31-9915-B1992CF855E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24813" y="1371600"/>
            <a:ext cx="3853180" cy="4876800"/>
          </a:xfrm>
          <a:prstGeom prst="rect">
            <a:avLst/>
          </a:prstGeom>
        </p:spPr>
      </p:pic>
    </p:spTree>
    <p:extLst>
      <p:ext uri="{BB962C8B-B14F-4D97-AF65-F5344CB8AC3E}">
        <p14:creationId xmlns:p14="http://schemas.microsoft.com/office/powerpoint/2010/main" val="338885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609600" y="1600203"/>
            <a:ext cx="6553200" cy="2990361"/>
          </a:xfrm>
        </p:spPr>
        <p:txBody>
          <a:bodyPr/>
          <a:lstStyle/>
          <a:p>
            <a:r>
              <a:rPr lang="en-US" i="1" dirty="0"/>
              <a:t>CMF Guide </a:t>
            </a:r>
            <a:r>
              <a:rPr lang="en-US" dirty="0"/>
              <a:t>developed by</a:t>
            </a:r>
          </a:p>
          <a:p>
            <a:pPr marL="0" indent="0">
              <a:buNone/>
            </a:pPr>
            <a:r>
              <a:rPr lang="en-US" dirty="0"/>
              <a:t>   University</a:t>
            </a:r>
          </a:p>
          <a:p>
            <a:r>
              <a:rPr lang="en-US" dirty="0"/>
              <a:t>Completed August 2014</a:t>
            </a:r>
          </a:p>
          <a:p>
            <a:endParaRPr lang="en-US" sz="1400" dirty="0"/>
          </a:p>
          <a:p>
            <a:r>
              <a:rPr lang="en-US" i="1" dirty="0"/>
              <a:t>CMF Practitioners Guide </a:t>
            </a:r>
            <a:r>
              <a:rPr lang="en-US" dirty="0"/>
              <a:t>developed by consultant firm</a:t>
            </a:r>
          </a:p>
          <a:p>
            <a:r>
              <a:rPr lang="en-US" dirty="0"/>
              <a:t>Completed April 2016  </a:t>
            </a:r>
          </a:p>
        </p:txBody>
      </p:sp>
      <p:pic>
        <p:nvPicPr>
          <p:cNvPr id="4" name="Picture 3"/>
          <p:cNvPicPr>
            <a:picLocks noChangeAspect="1"/>
          </p:cNvPicPr>
          <p:nvPr/>
        </p:nvPicPr>
        <p:blipFill>
          <a:blip r:embed="rId3"/>
          <a:stretch>
            <a:fillRect/>
          </a:stretch>
        </p:blipFill>
        <p:spPr>
          <a:xfrm>
            <a:off x="7510776" y="1385881"/>
            <a:ext cx="4138449" cy="5334000"/>
          </a:xfrm>
          <a:prstGeom prst="rect">
            <a:avLst/>
          </a:prstGeom>
        </p:spPr>
      </p:pic>
      <p:pic>
        <p:nvPicPr>
          <p:cNvPr id="5" name="Picture 4" descr="&lt;strong&gt;Nittany&lt;/strong&gt; &lt;strong&gt;Lion&lt;/strong&gt; Shrine - Grieco | The &lt;strong&gt;Nittany&lt;/strong&gt; &lt;strong&gt;Lion&lt;/strong&gt; Shrine 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4658472"/>
            <a:ext cx="3141193" cy="2061409"/>
          </a:xfrm>
          <a:prstGeom prst="rect">
            <a:avLst/>
          </a:prstGeom>
        </p:spPr>
      </p:pic>
      <p:pic>
        <p:nvPicPr>
          <p:cNvPr id="7" name="Picture 6" descr="News - &lt;strong&gt;Penn State&lt;/strong&gt; University joins OLH LPS mod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391" y="1586759"/>
            <a:ext cx="2634385" cy="858810"/>
          </a:xfrm>
          <a:prstGeom prst="rect">
            <a:avLst/>
          </a:prstGeom>
        </p:spPr>
      </p:pic>
    </p:spTree>
    <p:extLst>
      <p:ext uri="{BB962C8B-B14F-4D97-AF65-F5344CB8AC3E}">
        <p14:creationId xmlns:p14="http://schemas.microsoft.com/office/powerpoint/2010/main" val="275504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Pennsylvania CMF Guide</a:t>
            </a:r>
          </a:p>
        </p:txBody>
      </p:sp>
      <p:sp>
        <p:nvSpPr>
          <p:cNvPr id="3" name="Content Placeholder 2"/>
          <p:cNvSpPr>
            <a:spLocks noGrp="1"/>
          </p:cNvSpPr>
          <p:nvPr>
            <p:ph idx="1"/>
          </p:nvPr>
        </p:nvSpPr>
        <p:spPr>
          <a:xfrm>
            <a:off x="609600" y="1600203"/>
            <a:ext cx="10972800" cy="4114797"/>
          </a:xfrm>
        </p:spPr>
        <p:txBody>
          <a:bodyPr/>
          <a:lstStyle/>
          <a:p>
            <a:r>
              <a:rPr lang="en-US" dirty="0"/>
              <a:t>The </a:t>
            </a:r>
            <a:r>
              <a:rPr lang="en-US" i="1" dirty="0"/>
              <a:t>Pennsylvania CMF Guide </a:t>
            </a:r>
            <a:r>
              <a:rPr lang="en-US" dirty="0"/>
              <a:t>provides list of high-quality Crash Modification Factors appropriate for use in Pennsylvania</a:t>
            </a:r>
          </a:p>
          <a:p>
            <a:r>
              <a:rPr lang="en-US" dirty="0"/>
              <a:t>CMF data obtained mainly from FHWA CMF Clearinghouse website, </a:t>
            </a:r>
            <a:r>
              <a:rPr lang="en-US" dirty="0">
                <a:hlinkClick r:id="rId3"/>
              </a:rPr>
              <a:t>www.cmfclearinghouse.com</a:t>
            </a:r>
            <a:r>
              <a:rPr lang="en-US" dirty="0"/>
              <a:t> </a:t>
            </a:r>
          </a:p>
          <a:p>
            <a:endParaRPr lang="en-US" dirty="0"/>
          </a:p>
          <a:p>
            <a:r>
              <a:rPr lang="en-US" dirty="0"/>
              <a:t>The </a:t>
            </a:r>
            <a:r>
              <a:rPr lang="en-US" i="1" dirty="0"/>
              <a:t>Practitioner's Guide </a:t>
            </a:r>
            <a:r>
              <a:rPr lang="en-US" kern="1200" dirty="0"/>
              <a:t>establishes a consistent approach to the application of Crash Modification Factors (CMFs) within the context of the Highway Safety Manual (HSM) and the PennDOT HSM analysis tools. </a:t>
            </a:r>
            <a:endParaRPr lang="en-US" dirty="0"/>
          </a:p>
          <a:p>
            <a:pPr marL="0" indent="0">
              <a:buNone/>
            </a:pPr>
            <a:endParaRPr lang="en-US" dirty="0"/>
          </a:p>
        </p:txBody>
      </p:sp>
    </p:spTree>
    <p:extLst>
      <p:ext uri="{BB962C8B-B14F-4D97-AF65-F5344CB8AC3E}">
        <p14:creationId xmlns:p14="http://schemas.microsoft.com/office/powerpoint/2010/main" val="66565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Use (Basics)</a:t>
            </a:r>
          </a:p>
        </p:txBody>
      </p:sp>
      <p:sp>
        <p:nvSpPr>
          <p:cNvPr id="3" name="Content Placeholder 2"/>
          <p:cNvSpPr>
            <a:spLocks noGrp="1"/>
          </p:cNvSpPr>
          <p:nvPr>
            <p:ph idx="1"/>
          </p:nvPr>
        </p:nvSpPr>
        <p:spPr>
          <a:xfrm>
            <a:off x="609600" y="1600203"/>
            <a:ext cx="10972800" cy="4419597"/>
          </a:xfrm>
        </p:spPr>
        <p:txBody>
          <a:bodyPr/>
          <a:lstStyle/>
          <a:p>
            <a:pPr marL="0" indent="0">
              <a:buNone/>
            </a:pPr>
            <a:r>
              <a:rPr lang="en-US" b="1" dirty="0">
                <a:solidFill>
                  <a:srgbClr val="000099"/>
                </a:solidFill>
              </a:rPr>
              <a:t>Assessing CMF Quality</a:t>
            </a:r>
          </a:p>
          <a:p>
            <a:r>
              <a:rPr lang="en-US" dirty="0"/>
              <a:t>Use rating system proposed by CMF Clearinghouse</a:t>
            </a:r>
          </a:p>
          <a:p>
            <a:r>
              <a:rPr lang="en-US" dirty="0"/>
              <a:t>Each CMF assigned score from 1 (worst) to 5 (best) stars based on </a:t>
            </a:r>
            <a:r>
              <a:rPr lang="en-US" i="1" dirty="0">
                <a:effectLst>
                  <a:outerShdw blurRad="38100" dist="38100" dir="2700000" algn="tl">
                    <a:srgbClr val="000000">
                      <a:alpha val="43137"/>
                    </a:srgbClr>
                  </a:outerShdw>
                </a:effectLst>
              </a:rPr>
              <a:t>(Same as CMF Clearinghouse):</a:t>
            </a:r>
          </a:p>
          <a:p>
            <a:pPr lvl="1"/>
            <a:r>
              <a:rPr lang="en-US" dirty="0"/>
              <a:t>Study design</a:t>
            </a:r>
          </a:p>
          <a:p>
            <a:pPr lvl="1"/>
            <a:r>
              <a:rPr lang="en-US" dirty="0"/>
              <a:t>Sample size</a:t>
            </a:r>
          </a:p>
          <a:p>
            <a:pPr lvl="1"/>
            <a:r>
              <a:rPr lang="en-US" dirty="0"/>
              <a:t>Standard error</a:t>
            </a:r>
          </a:p>
          <a:p>
            <a:pPr lvl="1"/>
            <a:r>
              <a:rPr lang="en-US" dirty="0"/>
              <a:t>Potential bias</a:t>
            </a:r>
          </a:p>
          <a:p>
            <a:pPr lvl="1"/>
            <a:r>
              <a:rPr lang="en-US" dirty="0"/>
              <a:t>Data source</a:t>
            </a:r>
          </a:p>
          <a:p>
            <a:r>
              <a:rPr lang="en-US" dirty="0"/>
              <a:t>Only 3+ star CMF included in guide and suitable for use in PA</a:t>
            </a:r>
          </a:p>
          <a:p>
            <a:endParaRPr lang="en-US" dirty="0"/>
          </a:p>
        </p:txBody>
      </p:sp>
    </p:spTree>
    <p:extLst>
      <p:ext uri="{BB962C8B-B14F-4D97-AF65-F5344CB8AC3E}">
        <p14:creationId xmlns:p14="http://schemas.microsoft.com/office/powerpoint/2010/main" val="408102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33400"/>
            <a:ext cx="10972800" cy="533400"/>
          </a:xfrm>
        </p:spPr>
        <p:txBody>
          <a:bodyPr/>
          <a:lstStyle/>
          <a:p>
            <a:r>
              <a:rPr lang="en-US" dirty="0"/>
              <a:t>Data and Use</a:t>
            </a:r>
          </a:p>
        </p:txBody>
      </p:sp>
      <p:sp>
        <p:nvSpPr>
          <p:cNvPr id="4" name="Content Placeholder 3"/>
          <p:cNvSpPr>
            <a:spLocks noGrp="1"/>
          </p:cNvSpPr>
          <p:nvPr>
            <p:ph sz="half" idx="1"/>
          </p:nvPr>
        </p:nvSpPr>
        <p:spPr>
          <a:xfrm>
            <a:off x="685800" y="1828800"/>
            <a:ext cx="5384800" cy="4893832"/>
          </a:xfrm>
        </p:spPr>
        <p:txBody>
          <a:bodyPr/>
          <a:lstStyle/>
          <a:p>
            <a:pPr lvl="1"/>
            <a:r>
              <a:rPr lang="en-US" dirty="0"/>
              <a:t>Access Management</a:t>
            </a:r>
          </a:p>
          <a:p>
            <a:pPr lvl="1"/>
            <a:r>
              <a:rPr lang="en-US" dirty="0"/>
              <a:t>Advanced Technology and ITS</a:t>
            </a:r>
          </a:p>
          <a:p>
            <a:pPr lvl="1"/>
            <a:r>
              <a:rPr lang="en-US" dirty="0"/>
              <a:t>Alignment</a:t>
            </a:r>
          </a:p>
          <a:p>
            <a:pPr lvl="1"/>
            <a:r>
              <a:rPr lang="en-US" dirty="0"/>
              <a:t>Bicyclists</a:t>
            </a:r>
          </a:p>
          <a:p>
            <a:pPr lvl="1"/>
            <a:r>
              <a:rPr lang="en-US" dirty="0"/>
              <a:t>Delineation</a:t>
            </a:r>
          </a:p>
          <a:p>
            <a:pPr lvl="1"/>
            <a:r>
              <a:rPr lang="en-US" dirty="0"/>
              <a:t>Highway Lighting</a:t>
            </a:r>
          </a:p>
          <a:p>
            <a:pPr lvl="1"/>
            <a:r>
              <a:rPr lang="en-US" dirty="0"/>
              <a:t>Interchange Design</a:t>
            </a:r>
          </a:p>
          <a:p>
            <a:pPr lvl="1"/>
            <a:r>
              <a:rPr lang="en-US" dirty="0"/>
              <a:t>Intersection Geometry</a:t>
            </a:r>
          </a:p>
          <a:p>
            <a:pPr lvl="1"/>
            <a:r>
              <a:rPr lang="en-US" dirty="0"/>
              <a:t>Intersection Traffic Control </a:t>
            </a:r>
          </a:p>
          <a:p>
            <a:endParaRPr lang="en-US" dirty="0"/>
          </a:p>
        </p:txBody>
      </p:sp>
      <p:sp>
        <p:nvSpPr>
          <p:cNvPr id="5" name="Content Placeholder 4"/>
          <p:cNvSpPr>
            <a:spLocks noGrp="1"/>
          </p:cNvSpPr>
          <p:nvPr>
            <p:ph sz="half" idx="2"/>
          </p:nvPr>
        </p:nvSpPr>
        <p:spPr>
          <a:xfrm>
            <a:off x="6070600" y="1828800"/>
            <a:ext cx="5384800" cy="4525963"/>
          </a:xfrm>
        </p:spPr>
        <p:txBody>
          <a:bodyPr/>
          <a:lstStyle/>
          <a:p>
            <a:pPr lvl="1"/>
            <a:r>
              <a:rPr lang="en-US" dirty="0"/>
              <a:t>On-Street Parking</a:t>
            </a:r>
          </a:p>
          <a:p>
            <a:pPr lvl="1"/>
            <a:r>
              <a:rPr lang="en-US" dirty="0"/>
              <a:t>Pedestrians</a:t>
            </a:r>
          </a:p>
          <a:p>
            <a:pPr lvl="1"/>
            <a:r>
              <a:rPr lang="en-US" dirty="0"/>
              <a:t>Railroad Grade Crossings</a:t>
            </a:r>
          </a:p>
          <a:p>
            <a:pPr lvl="1"/>
            <a:r>
              <a:rPr lang="en-US" dirty="0"/>
              <a:t>Roadside Features</a:t>
            </a:r>
          </a:p>
          <a:p>
            <a:pPr lvl="1"/>
            <a:r>
              <a:rPr lang="en-US" dirty="0"/>
              <a:t>Roadway Features</a:t>
            </a:r>
          </a:p>
          <a:p>
            <a:pPr lvl="1"/>
            <a:r>
              <a:rPr lang="en-US" dirty="0"/>
              <a:t>Shoulder Treatments</a:t>
            </a:r>
          </a:p>
          <a:p>
            <a:pPr lvl="1"/>
            <a:r>
              <a:rPr lang="en-US" dirty="0"/>
              <a:t>Signs</a:t>
            </a:r>
          </a:p>
          <a:p>
            <a:pPr lvl="1"/>
            <a:r>
              <a:rPr lang="en-US" dirty="0"/>
              <a:t>Speed Management</a:t>
            </a:r>
          </a:p>
          <a:p>
            <a:pPr lvl="1"/>
            <a:r>
              <a:rPr lang="en-US" dirty="0"/>
              <a:t>Transit </a:t>
            </a:r>
          </a:p>
          <a:p>
            <a:pPr lvl="1"/>
            <a:r>
              <a:rPr lang="en-US" dirty="0"/>
              <a:t>Work Zones</a:t>
            </a:r>
          </a:p>
          <a:p>
            <a:endParaRPr lang="en-US" dirty="0"/>
          </a:p>
        </p:txBody>
      </p:sp>
      <p:sp>
        <p:nvSpPr>
          <p:cNvPr id="6" name="Title 1"/>
          <p:cNvSpPr txBox="1">
            <a:spLocks/>
          </p:cNvSpPr>
          <p:nvPr/>
        </p:nvSpPr>
        <p:spPr>
          <a:xfrm>
            <a:off x="990600" y="1230854"/>
            <a:ext cx="10972800" cy="609600"/>
          </a:xfrm>
          <a:prstGeom prst="rect">
            <a:avLst/>
          </a:prstGeom>
        </p:spPr>
        <p:txBody>
          <a:bodyPr/>
          <a:lst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Verdana" pitchFamily="34" charset="0"/>
              </a:defRPr>
            </a:lvl2pPr>
            <a:lvl3pPr algn="l" rtl="0" eaLnBrk="1" fontAlgn="base" hangingPunct="1">
              <a:spcBef>
                <a:spcPct val="0"/>
              </a:spcBef>
              <a:spcAft>
                <a:spcPct val="0"/>
              </a:spcAft>
              <a:defRPr sz="2800">
                <a:solidFill>
                  <a:schemeClr val="bg1"/>
                </a:solidFill>
                <a:latin typeface="Verdana" pitchFamily="34" charset="0"/>
              </a:defRPr>
            </a:lvl3pPr>
            <a:lvl4pPr algn="l" rtl="0" eaLnBrk="1" fontAlgn="base" hangingPunct="1">
              <a:spcBef>
                <a:spcPct val="0"/>
              </a:spcBef>
              <a:spcAft>
                <a:spcPct val="0"/>
              </a:spcAft>
              <a:defRPr sz="2800">
                <a:solidFill>
                  <a:schemeClr val="bg1"/>
                </a:solidFill>
                <a:latin typeface="Verdana" pitchFamily="34" charset="0"/>
              </a:defRPr>
            </a:lvl4pPr>
            <a:lvl5pPr algn="l" rtl="0" eaLnBrk="1" fontAlgn="base" hangingPunct="1">
              <a:spcBef>
                <a:spcPct val="0"/>
              </a:spcBef>
              <a:spcAft>
                <a:spcPct val="0"/>
              </a:spcAft>
              <a:defRPr sz="2800">
                <a:solidFill>
                  <a:schemeClr val="bg1"/>
                </a:solidFill>
                <a:latin typeface="Verdana" pitchFamily="34" charset="0"/>
              </a:defRPr>
            </a:lvl5pPr>
            <a:lvl6pPr marL="457200" algn="l" rtl="0" eaLnBrk="1" fontAlgn="base" hangingPunct="1">
              <a:spcBef>
                <a:spcPct val="0"/>
              </a:spcBef>
              <a:spcAft>
                <a:spcPct val="0"/>
              </a:spcAft>
              <a:defRPr sz="2800">
                <a:solidFill>
                  <a:schemeClr val="bg1"/>
                </a:solidFill>
                <a:latin typeface="Verdana" pitchFamily="34" charset="0"/>
              </a:defRPr>
            </a:lvl6pPr>
            <a:lvl7pPr marL="914400" algn="l" rtl="0" eaLnBrk="1" fontAlgn="base" hangingPunct="1">
              <a:spcBef>
                <a:spcPct val="0"/>
              </a:spcBef>
              <a:spcAft>
                <a:spcPct val="0"/>
              </a:spcAft>
              <a:defRPr sz="2800">
                <a:solidFill>
                  <a:schemeClr val="bg1"/>
                </a:solidFill>
                <a:latin typeface="Verdana" pitchFamily="34" charset="0"/>
              </a:defRPr>
            </a:lvl7pPr>
            <a:lvl8pPr marL="1371600" algn="l" rtl="0" eaLnBrk="1" fontAlgn="base" hangingPunct="1">
              <a:spcBef>
                <a:spcPct val="0"/>
              </a:spcBef>
              <a:spcAft>
                <a:spcPct val="0"/>
              </a:spcAft>
              <a:defRPr sz="2800">
                <a:solidFill>
                  <a:schemeClr val="bg1"/>
                </a:solidFill>
                <a:latin typeface="Verdana" pitchFamily="34" charset="0"/>
              </a:defRPr>
            </a:lvl8pPr>
            <a:lvl9pPr marL="1828800" algn="l" rtl="0" eaLnBrk="1" fontAlgn="base" hangingPunct="1">
              <a:spcBef>
                <a:spcPct val="0"/>
              </a:spcBef>
              <a:spcAft>
                <a:spcPct val="0"/>
              </a:spcAft>
              <a:defRPr sz="2800">
                <a:solidFill>
                  <a:schemeClr val="bg1"/>
                </a:solidFill>
                <a:latin typeface="Verdana" pitchFamily="34" charset="0"/>
              </a:defRPr>
            </a:lvl9pPr>
          </a:lstStyle>
          <a:p>
            <a:r>
              <a:rPr lang="en-US" b="1" kern="0" dirty="0">
                <a:solidFill>
                  <a:srgbClr val="000099"/>
                </a:solidFill>
              </a:rPr>
              <a:t>CMFs Categorized Into 19 Tables</a:t>
            </a:r>
          </a:p>
        </p:txBody>
      </p:sp>
      <p:sp>
        <p:nvSpPr>
          <p:cNvPr id="3" name="TextBox 2">
            <a:extLst>
              <a:ext uri="{FF2B5EF4-FFF2-40B4-BE49-F238E27FC236}">
                <a16:creationId xmlns:a16="http://schemas.microsoft.com/office/drawing/2014/main" id="{586E0ACB-E9E1-4F14-968E-33359D15EEAF}"/>
              </a:ext>
            </a:extLst>
          </p:cNvPr>
          <p:cNvSpPr txBox="1"/>
          <p:nvPr/>
        </p:nvSpPr>
        <p:spPr>
          <a:xfrm>
            <a:off x="533400" y="6354032"/>
            <a:ext cx="9187130" cy="369332"/>
          </a:xfrm>
          <a:prstGeom prst="rect">
            <a:avLst/>
          </a:prstGeom>
          <a:noFill/>
        </p:spPr>
        <p:txBody>
          <a:bodyPr wrap="none" rtlCol="0">
            <a:spAutoFit/>
          </a:bodyPr>
          <a:lstStyle/>
          <a:p>
            <a:r>
              <a:rPr lang="en-US" dirty="0">
                <a:solidFill>
                  <a:srgbClr val="7030A0"/>
                </a:solidFill>
              </a:rPr>
              <a:t>*Does contain sections for CMFs equations and another section for Lower Quality CMFs</a:t>
            </a:r>
          </a:p>
        </p:txBody>
      </p:sp>
    </p:spTree>
    <p:extLst>
      <p:ext uri="{BB962C8B-B14F-4D97-AF65-F5344CB8AC3E}">
        <p14:creationId xmlns:p14="http://schemas.microsoft.com/office/powerpoint/2010/main" val="13529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CMF Tables</a:t>
            </a:r>
          </a:p>
        </p:txBody>
      </p:sp>
      <p:sp>
        <p:nvSpPr>
          <p:cNvPr id="5" name="Content Placeholder 4"/>
          <p:cNvSpPr>
            <a:spLocks noGrp="1"/>
          </p:cNvSpPr>
          <p:nvPr>
            <p:ph idx="1"/>
          </p:nvPr>
        </p:nvSpPr>
        <p:spPr>
          <a:xfrm>
            <a:off x="609600" y="1600203"/>
            <a:ext cx="10972800" cy="4800597"/>
          </a:xfrm>
        </p:spPr>
        <p:txBody>
          <a:bodyPr/>
          <a:lstStyle/>
          <a:p>
            <a:r>
              <a:rPr lang="en-US" dirty="0"/>
              <a:t>Each table provides information on the conditions for which the CMF applies, which include:</a:t>
            </a:r>
          </a:p>
          <a:p>
            <a:pPr lvl="1"/>
            <a:r>
              <a:rPr lang="en-US" dirty="0"/>
              <a:t>Roadway/area type</a:t>
            </a:r>
          </a:p>
          <a:p>
            <a:pPr lvl="1"/>
            <a:r>
              <a:rPr lang="en-US" dirty="0"/>
              <a:t>Crash type</a:t>
            </a:r>
          </a:p>
          <a:p>
            <a:pPr lvl="1"/>
            <a:r>
              <a:rPr lang="en-US" dirty="0"/>
              <a:t>Crash severity</a:t>
            </a:r>
          </a:p>
          <a:p>
            <a:pPr lvl="1"/>
            <a:r>
              <a:rPr lang="en-US" dirty="0"/>
              <a:t>Level of traffic (AADT)</a:t>
            </a:r>
          </a:p>
          <a:p>
            <a:pPr lvl="1"/>
            <a:r>
              <a:rPr lang="en-US" dirty="0"/>
              <a:t>Other implementation notes</a:t>
            </a:r>
          </a:p>
          <a:p>
            <a:pPr lvl="1"/>
            <a:endParaRPr lang="en-US" dirty="0"/>
          </a:p>
          <a:p>
            <a:r>
              <a:rPr lang="en-US" dirty="0"/>
              <a:t>CMFs should only be directly applied to the </a:t>
            </a:r>
            <a:r>
              <a:rPr lang="en-US" b="1" dirty="0"/>
              <a:t>same conditions</a:t>
            </a:r>
            <a:endParaRPr lang="en-US" dirty="0"/>
          </a:p>
          <a:p>
            <a:r>
              <a:rPr lang="en-US" dirty="0"/>
              <a:t>CMFs might serve as a guide for other conditions</a:t>
            </a:r>
          </a:p>
          <a:p>
            <a:endParaRPr lang="en-US" dirty="0"/>
          </a:p>
        </p:txBody>
      </p:sp>
    </p:spTree>
    <p:extLst>
      <p:ext uri="{BB962C8B-B14F-4D97-AF65-F5344CB8AC3E}">
        <p14:creationId xmlns:p14="http://schemas.microsoft.com/office/powerpoint/2010/main" val="351636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CMF Tables</a:t>
            </a:r>
          </a:p>
        </p:txBody>
      </p:sp>
      <p:sp>
        <p:nvSpPr>
          <p:cNvPr id="3" name="Content Placeholder 2"/>
          <p:cNvSpPr>
            <a:spLocks noGrp="1"/>
          </p:cNvSpPr>
          <p:nvPr>
            <p:ph idx="1"/>
          </p:nvPr>
        </p:nvSpPr>
        <p:spPr>
          <a:xfrm>
            <a:off x="477819" y="4648200"/>
            <a:ext cx="7086600" cy="1371600"/>
          </a:xfrm>
        </p:spPr>
        <p:txBody>
          <a:bodyPr>
            <a:normAutofit/>
          </a:bodyPr>
          <a:lstStyle/>
          <a:p>
            <a:r>
              <a:rPr lang="en-US" dirty="0"/>
              <a:t>Highlighted: recommended values</a:t>
            </a:r>
          </a:p>
          <a:p>
            <a:r>
              <a:rPr lang="en-US" b="1" dirty="0"/>
              <a:t>Bolded</a:t>
            </a:r>
            <a:r>
              <a:rPr lang="en-US" dirty="0"/>
              <a:t>: values estimated using PA data</a:t>
            </a:r>
            <a:r>
              <a:rPr lang="en-US" b="1" dirty="0"/>
              <a:t> </a:t>
            </a:r>
          </a:p>
        </p:txBody>
      </p:sp>
      <p:sp>
        <p:nvSpPr>
          <p:cNvPr id="4" name="Rectangle 3"/>
          <p:cNvSpPr/>
          <p:nvPr/>
        </p:nvSpPr>
        <p:spPr>
          <a:xfrm>
            <a:off x="812800" y="4648200"/>
            <a:ext cx="2006600" cy="457200"/>
          </a:xfrm>
          <a:prstGeom prst="rect">
            <a:avLst/>
          </a:prstGeom>
          <a:solidFill>
            <a:srgbClr val="00CC00">
              <a:alpha val="3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57200" y="1447800"/>
            <a:ext cx="11142233" cy="2438400"/>
          </a:xfrm>
          <a:prstGeom prst="rect">
            <a:avLst/>
          </a:prstGeom>
        </p:spPr>
      </p:pic>
    </p:spTree>
    <p:extLst>
      <p:ext uri="{BB962C8B-B14F-4D97-AF65-F5344CB8AC3E}">
        <p14:creationId xmlns:p14="http://schemas.microsoft.com/office/powerpoint/2010/main" val="384981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(Pros)</a:t>
            </a:r>
          </a:p>
        </p:txBody>
      </p:sp>
      <p:sp>
        <p:nvSpPr>
          <p:cNvPr id="3" name="Content Placeholder 2"/>
          <p:cNvSpPr>
            <a:spLocks noGrp="1"/>
          </p:cNvSpPr>
          <p:nvPr>
            <p:ph idx="1"/>
          </p:nvPr>
        </p:nvSpPr>
        <p:spPr>
          <a:xfrm>
            <a:off x="609600" y="1600200"/>
            <a:ext cx="7620000" cy="3428997"/>
          </a:xfrm>
        </p:spPr>
        <p:txBody>
          <a:bodyPr/>
          <a:lstStyle/>
          <a:p>
            <a:r>
              <a:rPr lang="en-US" dirty="0"/>
              <a:t>Uniform Statewide list of part D CMFs </a:t>
            </a:r>
          </a:p>
          <a:p>
            <a:r>
              <a:rPr lang="en-US" dirty="0"/>
              <a:t>Can be printed and used as a book</a:t>
            </a:r>
          </a:p>
          <a:p>
            <a:r>
              <a:rPr lang="en-US" dirty="0">
                <a:solidFill>
                  <a:srgbClr val="FF0000"/>
                </a:solidFill>
              </a:rPr>
              <a:t>Used to develop consistent results in PennDOT’s HSM analysis tool</a:t>
            </a:r>
          </a:p>
          <a:p>
            <a:r>
              <a:rPr lang="en-US" dirty="0"/>
              <a:t>Shows higher quality CMFs (3 stars or higher)</a:t>
            </a:r>
          </a:p>
          <a:p>
            <a:r>
              <a:rPr lang="en-US" dirty="0"/>
              <a:t>Shows CMFs that used Pennsylvania data</a:t>
            </a:r>
          </a:p>
        </p:txBody>
      </p:sp>
      <p:pic>
        <p:nvPicPr>
          <p:cNvPr id="4" name="Picture 3" descr="AYUDA PARA MAESTROS: 15 herramientas online para crear ..."/>
          <p:cNvPicPr>
            <a:picLocks noChangeAspect="1"/>
          </p:cNvPicPr>
          <p:nvPr/>
        </p:nvPicPr>
        <p:blipFill rotWithShape="1">
          <a:blip r:embed="rId3">
            <a:extLst>
              <a:ext uri="{28A0092B-C50C-407E-A947-70E740481C1C}">
                <a14:useLocalDpi xmlns:a14="http://schemas.microsoft.com/office/drawing/2010/main" val="0"/>
              </a:ext>
            </a:extLst>
          </a:blip>
          <a:srcRect l="8385" r="24528"/>
          <a:stretch/>
        </p:blipFill>
        <p:spPr>
          <a:xfrm>
            <a:off x="8458200" y="1752600"/>
            <a:ext cx="3048001" cy="2385000"/>
          </a:xfrm>
          <a:prstGeom prst="rect">
            <a:avLst/>
          </a:prstGeom>
        </p:spPr>
      </p:pic>
    </p:spTree>
    <p:extLst>
      <p:ext uri="{BB962C8B-B14F-4D97-AF65-F5344CB8AC3E}">
        <p14:creationId xmlns:p14="http://schemas.microsoft.com/office/powerpoint/2010/main" val="3992768964"/>
      </p:ext>
    </p:extLst>
  </p:cSld>
  <p:clrMapOvr>
    <a:masterClrMapping/>
  </p:clrMapOvr>
</p:sld>
</file>

<file path=ppt/theme/theme1.xml><?xml version="1.0" encoding="utf-8"?>
<a:theme xmlns:a="http://schemas.openxmlformats.org/drawingml/2006/main" name="OS-1100 (9-08)">
  <a:themeElements>
    <a:clrScheme name="OS-1100 (9-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S-1100 (9-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1100 (9-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S-1100 (9-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S-1100 (9-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S-1100 (9-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S-1100 (9-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S-1100 (9-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S-1100 (9-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S-1100 (9-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S-1100 (9-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S-1100 (9-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S-1100 (9-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S-1100 (9-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CE1C229-316A-45E2-ADFB-154BC0B43F0D}" vid="{D1168ED1-A201-43F0-9DFF-969F077E2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OS-1100W</Template>
  <TotalTime>617</TotalTime>
  <Words>2116</Words>
  <Application>Microsoft Office PowerPoint</Application>
  <PresentationFormat>Widescreen</PresentationFormat>
  <Paragraphs>225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Verdana</vt:lpstr>
      <vt:lpstr>Wingdings</vt:lpstr>
      <vt:lpstr>OS-1100 (9-08)</vt:lpstr>
      <vt:lpstr>The Pennsylvania CMF Guide &amp; PennDOT HSM Analysis Tool</vt:lpstr>
      <vt:lpstr>Pennsylvania CMF Guide &amp; PennDOT HSM Analysis Tool</vt:lpstr>
      <vt:lpstr>History</vt:lpstr>
      <vt:lpstr>Pennsylvania CMF Guide</vt:lpstr>
      <vt:lpstr>Data and Use (Basics)</vt:lpstr>
      <vt:lpstr>Data and Use</vt:lpstr>
      <vt:lpstr>CMF Tables</vt:lpstr>
      <vt:lpstr>Using the CMF Tables</vt:lpstr>
      <vt:lpstr>Advantages (Pros)</vt:lpstr>
      <vt:lpstr>Disincentives (Cons)</vt:lpstr>
      <vt:lpstr>PennDOT HSM Analysis Tool</vt:lpstr>
      <vt:lpstr>Small to Moderate Scale Example</vt:lpstr>
      <vt:lpstr>Use PennDOT HSM Analysis Tools A &amp; B</vt:lpstr>
      <vt:lpstr>Apply Data to SPF</vt:lpstr>
      <vt:lpstr>Crash Frequency Reports (Part C Base model)</vt:lpstr>
      <vt:lpstr>Evaluate Safety Improvement Options -HSM part D Analysis))</vt:lpstr>
      <vt:lpstr>Enter Part D Analysis Data</vt:lpstr>
      <vt:lpstr>Shoulder &amp; Lane Width CMF for Part D Analysis</vt:lpstr>
      <vt:lpstr>CMF List in the Tool</vt:lpstr>
      <vt:lpstr>Benefit Cost Analysis</vt:lpstr>
      <vt:lpstr>Summary of Project options</vt:lpstr>
      <vt:lpstr>Questions</vt:lpstr>
    </vt:vector>
  </TitlesOfParts>
  <Company>PENNDOT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Hershock, Jason P</dc:creator>
  <dc:description>10-08</dc:description>
  <cp:lastModifiedBy>Hershock, Jason P</cp:lastModifiedBy>
  <cp:revision>69</cp:revision>
  <cp:lastPrinted>2018-07-03T19:23:54Z</cp:lastPrinted>
  <dcterms:created xsi:type="dcterms:W3CDTF">2018-07-03T17:18:48Z</dcterms:created>
  <dcterms:modified xsi:type="dcterms:W3CDTF">2018-12-14T18:41:36Z</dcterms:modified>
</cp:coreProperties>
</file>